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bookmarkIdSeed="2">
  <p:sldMasterIdLst>
    <p:sldMasterId id="2147483648" r:id="rId1"/>
  </p:sldMasterIdLst>
  <p:notesMasterIdLst>
    <p:notesMasterId r:id="rId12"/>
  </p:notesMasterIdLst>
  <p:handoutMasterIdLst>
    <p:handoutMasterId r:id="rId13"/>
  </p:handoutMasterIdLst>
  <p:sldIdLst>
    <p:sldId id="257" r:id="rId2"/>
    <p:sldId id="271" r:id="rId3"/>
    <p:sldId id="423" r:id="rId4"/>
    <p:sldId id="424" r:id="rId5"/>
    <p:sldId id="425" r:id="rId6"/>
    <p:sldId id="367" r:id="rId7"/>
    <p:sldId id="430" r:id="rId8"/>
    <p:sldId id="427" r:id="rId9"/>
    <p:sldId id="429" r:id="rId10"/>
    <p:sldId id="368" r:id="rId11"/>
  </p:sldIdLst>
  <p:sldSz cx="9144000" cy="6858000" type="screen4x3"/>
  <p:notesSz cx="6997700" cy="9271000"/>
  <p:defaultTextStyle>
    <a:defPPr>
      <a:defRPr lang="en-CA"/>
    </a:defPPr>
    <a:lvl1pPr algn="l" rtl="0" fontAlgn="base">
      <a:spcBef>
        <a:spcPct val="0"/>
      </a:spcBef>
      <a:spcAft>
        <a:spcPct val="0"/>
      </a:spcAft>
      <a:defRPr kern="1200">
        <a:solidFill>
          <a:srgbClr val="FF0000"/>
        </a:solidFill>
        <a:latin typeface="Arial" charset="0"/>
        <a:ea typeface="+mn-ea"/>
        <a:cs typeface="+mn-cs"/>
      </a:defRPr>
    </a:lvl1pPr>
    <a:lvl2pPr marL="457200" algn="l" rtl="0" fontAlgn="base">
      <a:spcBef>
        <a:spcPct val="0"/>
      </a:spcBef>
      <a:spcAft>
        <a:spcPct val="0"/>
      </a:spcAft>
      <a:defRPr kern="1200">
        <a:solidFill>
          <a:srgbClr val="FF0000"/>
        </a:solidFill>
        <a:latin typeface="Arial" charset="0"/>
        <a:ea typeface="+mn-ea"/>
        <a:cs typeface="+mn-cs"/>
      </a:defRPr>
    </a:lvl2pPr>
    <a:lvl3pPr marL="914400" algn="l" rtl="0" fontAlgn="base">
      <a:spcBef>
        <a:spcPct val="0"/>
      </a:spcBef>
      <a:spcAft>
        <a:spcPct val="0"/>
      </a:spcAft>
      <a:defRPr kern="1200">
        <a:solidFill>
          <a:srgbClr val="FF0000"/>
        </a:solidFill>
        <a:latin typeface="Arial" charset="0"/>
        <a:ea typeface="+mn-ea"/>
        <a:cs typeface="+mn-cs"/>
      </a:defRPr>
    </a:lvl3pPr>
    <a:lvl4pPr marL="1371600" algn="l" rtl="0" fontAlgn="base">
      <a:spcBef>
        <a:spcPct val="0"/>
      </a:spcBef>
      <a:spcAft>
        <a:spcPct val="0"/>
      </a:spcAft>
      <a:defRPr kern="1200">
        <a:solidFill>
          <a:srgbClr val="FF0000"/>
        </a:solidFill>
        <a:latin typeface="Arial" charset="0"/>
        <a:ea typeface="+mn-ea"/>
        <a:cs typeface="+mn-cs"/>
      </a:defRPr>
    </a:lvl4pPr>
    <a:lvl5pPr marL="1828800" algn="l" rtl="0" fontAlgn="base">
      <a:spcBef>
        <a:spcPct val="0"/>
      </a:spcBef>
      <a:spcAft>
        <a:spcPct val="0"/>
      </a:spcAft>
      <a:defRPr kern="1200">
        <a:solidFill>
          <a:srgbClr val="FF0000"/>
        </a:solidFill>
        <a:latin typeface="Arial" charset="0"/>
        <a:ea typeface="+mn-ea"/>
        <a:cs typeface="+mn-cs"/>
      </a:defRPr>
    </a:lvl5pPr>
    <a:lvl6pPr marL="2286000" algn="l" defTabSz="914400" rtl="0" eaLnBrk="1" latinLnBrk="0" hangingPunct="1">
      <a:defRPr kern="1200">
        <a:solidFill>
          <a:srgbClr val="FF0000"/>
        </a:solidFill>
        <a:latin typeface="Arial" charset="0"/>
        <a:ea typeface="+mn-ea"/>
        <a:cs typeface="+mn-cs"/>
      </a:defRPr>
    </a:lvl6pPr>
    <a:lvl7pPr marL="2743200" algn="l" defTabSz="914400" rtl="0" eaLnBrk="1" latinLnBrk="0" hangingPunct="1">
      <a:defRPr kern="1200">
        <a:solidFill>
          <a:srgbClr val="FF0000"/>
        </a:solidFill>
        <a:latin typeface="Arial" charset="0"/>
        <a:ea typeface="+mn-ea"/>
        <a:cs typeface="+mn-cs"/>
      </a:defRPr>
    </a:lvl7pPr>
    <a:lvl8pPr marL="3200400" algn="l" defTabSz="914400" rtl="0" eaLnBrk="1" latinLnBrk="0" hangingPunct="1">
      <a:defRPr kern="1200">
        <a:solidFill>
          <a:srgbClr val="FF0000"/>
        </a:solidFill>
        <a:latin typeface="Arial" charset="0"/>
        <a:ea typeface="+mn-ea"/>
        <a:cs typeface="+mn-cs"/>
      </a:defRPr>
    </a:lvl8pPr>
    <a:lvl9pPr marL="3657600" algn="l" defTabSz="914400" rtl="0" eaLnBrk="1" latinLnBrk="0" hangingPunct="1">
      <a:defRPr kern="1200">
        <a:solidFill>
          <a:srgbClr val="FF0000"/>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677D3"/>
    <a:srgbClr val="DFE9F8"/>
    <a:srgbClr val="003366"/>
    <a:srgbClr val="003300"/>
    <a:srgbClr val="F4FE72"/>
    <a:srgbClr val="FFFFFF"/>
    <a:srgbClr val="FF0000"/>
    <a:srgbClr val="6A9BDE"/>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435" autoAdjust="0"/>
    <p:restoredTop sz="76068" autoAdjust="0"/>
  </p:normalViewPr>
  <p:slideViewPr>
    <p:cSldViewPr>
      <p:cViewPr varScale="1">
        <p:scale>
          <a:sx n="82" d="100"/>
          <a:sy n="82" d="100"/>
        </p:scale>
        <p:origin x="-1794" y="-8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50" d="100"/>
          <a:sy n="50" d="100"/>
        </p:scale>
        <p:origin x="-1884" y="-84"/>
      </p:cViewPr>
      <p:guideLst>
        <p:guide orient="horz" pos="2920"/>
        <p:guide pos="2204"/>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1794" name="Rectangle 2"/>
          <p:cNvSpPr>
            <a:spLocks noGrp="1" noChangeArrowheads="1"/>
          </p:cNvSpPr>
          <p:nvPr>
            <p:ph type="hdr" sz="quarter"/>
          </p:nvPr>
        </p:nvSpPr>
        <p:spPr bwMode="auto">
          <a:xfrm>
            <a:off x="0" y="0"/>
            <a:ext cx="3031386" cy="463867"/>
          </a:xfrm>
          <a:prstGeom prst="rect">
            <a:avLst/>
          </a:prstGeom>
          <a:noFill/>
          <a:ln w="9525">
            <a:noFill/>
            <a:miter lim="800000"/>
            <a:headEnd/>
            <a:tailEnd/>
          </a:ln>
          <a:effectLst/>
        </p:spPr>
        <p:txBody>
          <a:bodyPr vert="horz" wrap="square" lIns="89405" tIns="44702" rIns="89405" bIns="44702" numCol="1" anchor="t" anchorCtr="0" compatLnSpc="1">
            <a:prstTxWarp prst="textNoShape">
              <a:avLst/>
            </a:prstTxWarp>
          </a:bodyPr>
          <a:lstStyle>
            <a:lvl1pPr>
              <a:defRPr sz="1200">
                <a:solidFill>
                  <a:schemeClr val="tx1"/>
                </a:solidFill>
                <a:latin typeface="Arial" charset="0"/>
              </a:defRPr>
            </a:lvl1pPr>
          </a:lstStyle>
          <a:p>
            <a:pPr>
              <a:defRPr/>
            </a:pPr>
            <a:endParaRPr lang="en-CA"/>
          </a:p>
        </p:txBody>
      </p:sp>
      <p:sp>
        <p:nvSpPr>
          <p:cNvPr id="161795" name="Rectangle 3"/>
          <p:cNvSpPr>
            <a:spLocks noGrp="1" noChangeArrowheads="1"/>
          </p:cNvSpPr>
          <p:nvPr>
            <p:ph type="dt" sz="quarter" idx="1"/>
          </p:nvPr>
        </p:nvSpPr>
        <p:spPr bwMode="auto">
          <a:xfrm>
            <a:off x="3964730" y="0"/>
            <a:ext cx="3031386" cy="463867"/>
          </a:xfrm>
          <a:prstGeom prst="rect">
            <a:avLst/>
          </a:prstGeom>
          <a:noFill/>
          <a:ln w="9525">
            <a:noFill/>
            <a:miter lim="800000"/>
            <a:headEnd/>
            <a:tailEnd/>
          </a:ln>
          <a:effectLst/>
        </p:spPr>
        <p:txBody>
          <a:bodyPr vert="horz" wrap="square" lIns="89405" tIns="44702" rIns="89405" bIns="44702" numCol="1" anchor="t" anchorCtr="0" compatLnSpc="1">
            <a:prstTxWarp prst="textNoShape">
              <a:avLst/>
            </a:prstTxWarp>
          </a:bodyPr>
          <a:lstStyle>
            <a:lvl1pPr algn="r">
              <a:defRPr sz="1200">
                <a:solidFill>
                  <a:schemeClr val="tx1"/>
                </a:solidFill>
                <a:latin typeface="Arial" charset="0"/>
              </a:defRPr>
            </a:lvl1pPr>
          </a:lstStyle>
          <a:p>
            <a:pPr>
              <a:defRPr/>
            </a:pPr>
            <a:endParaRPr lang="en-CA"/>
          </a:p>
        </p:txBody>
      </p:sp>
      <p:sp>
        <p:nvSpPr>
          <p:cNvPr id="161796" name="Rectangle 4"/>
          <p:cNvSpPr>
            <a:spLocks noGrp="1" noChangeArrowheads="1"/>
          </p:cNvSpPr>
          <p:nvPr>
            <p:ph type="ftr" sz="quarter" idx="2"/>
          </p:nvPr>
        </p:nvSpPr>
        <p:spPr bwMode="auto">
          <a:xfrm>
            <a:off x="0" y="8805550"/>
            <a:ext cx="3031386" cy="463867"/>
          </a:xfrm>
          <a:prstGeom prst="rect">
            <a:avLst/>
          </a:prstGeom>
          <a:noFill/>
          <a:ln w="9525">
            <a:noFill/>
            <a:miter lim="800000"/>
            <a:headEnd/>
            <a:tailEnd/>
          </a:ln>
          <a:effectLst/>
        </p:spPr>
        <p:txBody>
          <a:bodyPr vert="horz" wrap="square" lIns="89405" tIns="44702" rIns="89405" bIns="44702" numCol="1" anchor="b" anchorCtr="0" compatLnSpc="1">
            <a:prstTxWarp prst="textNoShape">
              <a:avLst/>
            </a:prstTxWarp>
          </a:bodyPr>
          <a:lstStyle>
            <a:lvl1pPr>
              <a:defRPr sz="1200">
                <a:solidFill>
                  <a:schemeClr val="tx1"/>
                </a:solidFill>
                <a:latin typeface="Arial" charset="0"/>
              </a:defRPr>
            </a:lvl1pPr>
          </a:lstStyle>
          <a:p>
            <a:pPr>
              <a:defRPr/>
            </a:pPr>
            <a:endParaRPr lang="en-CA"/>
          </a:p>
        </p:txBody>
      </p:sp>
      <p:sp>
        <p:nvSpPr>
          <p:cNvPr id="161797" name="Rectangle 5"/>
          <p:cNvSpPr>
            <a:spLocks noGrp="1" noChangeArrowheads="1"/>
          </p:cNvSpPr>
          <p:nvPr>
            <p:ph type="sldNum" sz="quarter" idx="3"/>
          </p:nvPr>
        </p:nvSpPr>
        <p:spPr bwMode="auto">
          <a:xfrm>
            <a:off x="3964730" y="8805550"/>
            <a:ext cx="3031386" cy="463867"/>
          </a:xfrm>
          <a:prstGeom prst="rect">
            <a:avLst/>
          </a:prstGeom>
          <a:noFill/>
          <a:ln w="9525">
            <a:noFill/>
            <a:miter lim="800000"/>
            <a:headEnd/>
            <a:tailEnd/>
          </a:ln>
          <a:effectLst/>
        </p:spPr>
        <p:txBody>
          <a:bodyPr vert="horz" wrap="square" lIns="89405" tIns="44702" rIns="89405" bIns="44702" numCol="1" anchor="b" anchorCtr="0" compatLnSpc="1">
            <a:prstTxWarp prst="textNoShape">
              <a:avLst/>
            </a:prstTxWarp>
          </a:bodyPr>
          <a:lstStyle>
            <a:lvl1pPr algn="r">
              <a:defRPr sz="1200">
                <a:solidFill>
                  <a:schemeClr val="tx1"/>
                </a:solidFill>
                <a:latin typeface="Arial" charset="0"/>
              </a:defRPr>
            </a:lvl1pPr>
          </a:lstStyle>
          <a:p>
            <a:pPr>
              <a:defRPr/>
            </a:pPr>
            <a:fld id="{1AA5C13D-9888-4FA5-BC42-F72F71775A7C}" type="slidenum">
              <a:rPr lang="en-CA"/>
              <a:pPr>
                <a:defRPr/>
              </a:pPr>
              <a:t>‹#›</a:t>
            </a:fld>
            <a:endParaRPr lang="en-CA"/>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3031386" cy="462283"/>
          </a:xfrm>
          <a:prstGeom prst="rect">
            <a:avLst/>
          </a:prstGeom>
          <a:noFill/>
          <a:ln w="9525">
            <a:noFill/>
            <a:miter lim="800000"/>
            <a:headEnd/>
            <a:tailEnd/>
          </a:ln>
          <a:effectLst/>
        </p:spPr>
        <p:txBody>
          <a:bodyPr vert="horz" wrap="square" lIns="92941" tIns="46471" rIns="92941" bIns="46471" numCol="1" anchor="t" anchorCtr="0" compatLnSpc="1">
            <a:prstTxWarp prst="textNoShape">
              <a:avLst/>
            </a:prstTxWarp>
          </a:bodyPr>
          <a:lstStyle>
            <a:lvl1pPr defTabSz="929753">
              <a:defRPr sz="1200">
                <a:solidFill>
                  <a:schemeClr val="tx1"/>
                </a:solidFill>
                <a:latin typeface="Arial" charset="0"/>
              </a:defRPr>
            </a:lvl1pPr>
          </a:lstStyle>
          <a:p>
            <a:pPr>
              <a:defRPr/>
            </a:pPr>
            <a:endParaRPr lang="en-CA"/>
          </a:p>
        </p:txBody>
      </p:sp>
      <p:sp>
        <p:nvSpPr>
          <p:cNvPr id="3075" name="Rectangle 3"/>
          <p:cNvSpPr>
            <a:spLocks noGrp="1" noChangeArrowheads="1"/>
          </p:cNvSpPr>
          <p:nvPr>
            <p:ph type="dt" idx="1"/>
          </p:nvPr>
        </p:nvSpPr>
        <p:spPr bwMode="auto">
          <a:xfrm>
            <a:off x="3964730" y="0"/>
            <a:ext cx="3031386" cy="462283"/>
          </a:xfrm>
          <a:prstGeom prst="rect">
            <a:avLst/>
          </a:prstGeom>
          <a:noFill/>
          <a:ln w="9525">
            <a:noFill/>
            <a:miter lim="800000"/>
            <a:headEnd/>
            <a:tailEnd/>
          </a:ln>
          <a:effectLst/>
        </p:spPr>
        <p:txBody>
          <a:bodyPr vert="horz" wrap="square" lIns="92941" tIns="46471" rIns="92941" bIns="46471" numCol="1" anchor="t" anchorCtr="0" compatLnSpc="1">
            <a:prstTxWarp prst="textNoShape">
              <a:avLst/>
            </a:prstTxWarp>
          </a:bodyPr>
          <a:lstStyle>
            <a:lvl1pPr algn="r" defTabSz="929753">
              <a:defRPr sz="1200">
                <a:solidFill>
                  <a:schemeClr val="tx1"/>
                </a:solidFill>
                <a:latin typeface="Arial" charset="0"/>
              </a:defRPr>
            </a:lvl1pPr>
          </a:lstStyle>
          <a:p>
            <a:pPr>
              <a:defRPr/>
            </a:pPr>
            <a:endParaRPr lang="en-CA"/>
          </a:p>
        </p:txBody>
      </p:sp>
      <p:sp>
        <p:nvSpPr>
          <p:cNvPr id="55300" name="Rectangle 4"/>
          <p:cNvSpPr>
            <a:spLocks noGrp="1" noRot="1" noChangeAspect="1" noChangeArrowheads="1" noTextEdit="1"/>
          </p:cNvSpPr>
          <p:nvPr>
            <p:ph type="sldImg" idx="2"/>
          </p:nvPr>
        </p:nvSpPr>
        <p:spPr bwMode="auto">
          <a:xfrm>
            <a:off x="1181100" y="696913"/>
            <a:ext cx="4635500" cy="3476625"/>
          </a:xfrm>
          <a:prstGeom prst="rect">
            <a:avLst/>
          </a:prstGeom>
          <a:noFill/>
          <a:ln w="9525">
            <a:solidFill>
              <a:srgbClr val="000000"/>
            </a:solidFill>
            <a:miter lim="800000"/>
            <a:headEnd/>
            <a:tailEnd/>
          </a:ln>
        </p:spPr>
      </p:sp>
      <p:sp>
        <p:nvSpPr>
          <p:cNvPr id="3077" name="Rectangle 5"/>
          <p:cNvSpPr>
            <a:spLocks noGrp="1" noChangeArrowheads="1"/>
          </p:cNvSpPr>
          <p:nvPr>
            <p:ph type="body" sz="quarter" idx="3"/>
          </p:nvPr>
        </p:nvSpPr>
        <p:spPr bwMode="auto">
          <a:xfrm>
            <a:off x="698820" y="4402776"/>
            <a:ext cx="5600062" cy="4171633"/>
          </a:xfrm>
          <a:prstGeom prst="rect">
            <a:avLst/>
          </a:prstGeom>
          <a:noFill/>
          <a:ln w="9525">
            <a:noFill/>
            <a:miter lim="800000"/>
            <a:headEnd/>
            <a:tailEnd/>
          </a:ln>
          <a:effectLst/>
        </p:spPr>
        <p:txBody>
          <a:bodyPr vert="horz" wrap="square" lIns="92941" tIns="46471" rIns="92941" bIns="46471" numCol="1" anchor="t" anchorCtr="0" compatLnSpc="1">
            <a:prstTxWarp prst="textNoShape">
              <a:avLst/>
            </a:prstTxWarp>
          </a:bodyPr>
          <a:lstStyle/>
          <a:p>
            <a:pPr lvl="0"/>
            <a:r>
              <a:rPr lang="en-CA" noProof="0" smtClean="0"/>
              <a:t>Click to edit Master text styles</a:t>
            </a:r>
          </a:p>
          <a:p>
            <a:pPr lvl="1"/>
            <a:r>
              <a:rPr lang="en-CA" noProof="0" smtClean="0"/>
              <a:t>Second level</a:t>
            </a:r>
          </a:p>
          <a:p>
            <a:pPr lvl="2"/>
            <a:r>
              <a:rPr lang="en-CA" noProof="0" smtClean="0"/>
              <a:t>Third level</a:t>
            </a:r>
          </a:p>
          <a:p>
            <a:pPr lvl="3"/>
            <a:r>
              <a:rPr lang="en-CA" noProof="0" smtClean="0"/>
              <a:t>Fourth level</a:t>
            </a:r>
          </a:p>
          <a:p>
            <a:pPr lvl="4"/>
            <a:r>
              <a:rPr lang="en-CA" noProof="0" smtClean="0"/>
              <a:t>Fifth level</a:t>
            </a:r>
          </a:p>
        </p:txBody>
      </p:sp>
      <p:sp>
        <p:nvSpPr>
          <p:cNvPr id="3078" name="Rectangle 6"/>
          <p:cNvSpPr>
            <a:spLocks noGrp="1" noChangeArrowheads="1"/>
          </p:cNvSpPr>
          <p:nvPr>
            <p:ph type="ftr" sz="quarter" idx="4"/>
          </p:nvPr>
        </p:nvSpPr>
        <p:spPr bwMode="auto">
          <a:xfrm>
            <a:off x="0" y="8807134"/>
            <a:ext cx="3031386" cy="462283"/>
          </a:xfrm>
          <a:prstGeom prst="rect">
            <a:avLst/>
          </a:prstGeom>
          <a:noFill/>
          <a:ln w="9525">
            <a:noFill/>
            <a:miter lim="800000"/>
            <a:headEnd/>
            <a:tailEnd/>
          </a:ln>
          <a:effectLst/>
        </p:spPr>
        <p:txBody>
          <a:bodyPr vert="horz" wrap="square" lIns="92941" tIns="46471" rIns="92941" bIns="46471" numCol="1" anchor="b" anchorCtr="0" compatLnSpc="1">
            <a:prstTxWarp prst="textNoShape">
              <a:avLst/>
            </a:prstTxWarp>
          </a:bodyPr>
          <a:lstStyle>
            <a:lvl1pPr defTabSz="929753">
              <a:defRPr sz="1200">
                <a:solidFill>
                  <a:schemeClr val="tx1"/>
                </a:solidFill>
                <a:latin typeface="Arial" charset="0"/>
              </a:defRPr>
            </a:lvl1pPr>
          </a:lstStyle>
          <a:p>
            <a:pPr>
              <a:defRPr/>
            </a:pPr>
            <a:endParaRPr lang="en-CA"/>
          </a:p>
        </p:txBody>
      </p:sp>
      <p:sp>
        <p:nvSpPr>
          <p:cNvPr id="3079" name="Rectangle 7"/>
          <p:cNvSpPr>
            <a:spLocks noGrp="1" noChangeArrowheads="1"/>
          </p:cNvSpPr>
          <p:nvPr>
            <p:ph type="sldNum" sz="quarter" idx="5"/>
          </p:nvPr>
        </p:nvSpPr>
        <p:spPr bwMode="auto">
          <a:xfrm>
            <a:off x="3964730" y="8807134"/>
            <a:ext cx="3031386" cy="462283"/>
          </a:xfrm>
          <a:prstGeom prst="rect">
            <a:avLst/>
          </a:prstGeom>
          <a:noFill/>
          <a:ln w="9525">
            <a:noFill/>
            <a:miter lim="800000"/>
            <a:headEnd/>
            <a:tailEnd/>
          </a:ln>
          <a:effectLst/>
        </p:spPr>
        <p:txBody>
          <a:bodyPr vert="horz" wrap="square" lIns="92941" tIns="46471" rIns="92941" bIns="46471" numCol="1" anchor="b" anchorCtr="0" compatLnSpc="1">
            <a:prstTxWarp prst="textNoShape">
              <a:avLst/>
            </a:prstTxWarp>
          </a:bodyPr>
          <a:lstStyle>
            <a:lvl1pPr algn="r" defTabSz="929753">
              <a:defRPr sz="1200">
                <a:solidFill>
                  <a:schemeClr val="tx1"/>
                </a:solidFill>
                <a:latin typeface="Arial" charset="0"/>
              </a:defRPr>
            </a:lvl1pPr>
          </a:lstStyle>
          <a:p>
            <a:pPr>
              <a:defRPr/>
            </a:pPr>
            <a:fld id="{0E053883-EF40-407B-A339-A1DE7D9F6B34}" type="slidenum">
              <a:rPr lang="en-CA"/>
              <a:pPr>
                <a:defRPr/>
              </a:pPr>
              <a:t>‹#›</a:t>
            </a:fld>
            <a:endParaRPr lang="en-CA"/>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noFill/>
        </p:spPr>
        <p:txBody>
          <a:bodyPr/>
          <a:lstStyle/>
          <a:p>
            <a:pPr defTabSz="929627"/>
            <a:fld id="{FA3EE14C-A1D3-4C2A-A3AA-D17880B56480}" type="slidenum">
              <a:rPr lang="en-CA" smtClean="0"/>
              <a:pPr defTabSz="929627"/>
              <a:t>1</a:t>
            </a:fld>
            <a:endParaRPr lang="en-CA" dirty="0" smtClean="0"/>
          </a:p>
        </p:txBody>
      </p:sp>
      <p:sp>
        <p:nvSpPr>
          <p:cNvPr id="56323" name="Rectangle 2"/>
          <p:cNvSpPr>
            <a:spLocks noGrp="1" noRot="1" noChangeAspect="1" noChangeArrowheads="1" noTextEdit="1"/>
          </p:cNvSpPr>
          <p:nvPr>
            <p:ph type="sldImg"/>
          </p:nvPr>
        </p:nvSpPr>
        <p:spPr>
          <a:ln/>
        </p:spPr>
      </p:sp>
      <p:sp>
        <p:nvSpPr>
          <p:cNvPr id="56324" name="Rectangle 3"/>
          <p:cNvSpPr>
            <a:spLocks noGrp="1" noChangeArrowheads="1"/>
          </p:cNvSpPr>
          <p:nvPr>
            <p:ph type="body" idx="1"/>
          </p:nvPr>
        </p:nvSpPr>
        <p:spPr>
          <a:noFill/>
          <a:ln/>
        </p:spPr>
        <p:txBody>
          <a:bodyPr/>
          <a:lstStyle/>
          <a:p>
            <a:pPr eaLnBrk="1" hangingPunct="1"/>
            <a:endParaRPr lang="en-US" sz="1000" dirty="0"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dirty="0"/>
          </a:p>
        </p:txBody>
      </p:sp>
      <p:sp>
        <p:nvSpPr>
          <p:cNvPr id="4" name="Slide Number Placeholder 3"/>
          <p:cNvSpPr>
            <a:spLocks noGrp="1"/>
          </p:cNvSpPr>
          <p:nvPr>
            <p:ph type="sldNum" sz="quarter" idx="10"/>
          </p:nvPr>
        </p:nvSpPr>
        <p:spPr/>
        <p:txBody>
          <a:bodyPr/>
          <a:lstStyle/>
          <a:p>
            <a:pPr>
              <a:defRPr/>
            </a:pPr>
            <a:fld id="{0E053883-EF40-407B-A339-A1DE7D9F6B34}" type="slidenum">
              <a:rPr lang="en-CA" smtClean="0"/>
              <a:pPr>
                <a:defRPr/>
              </a:pPr>
              <a:t>10</a:t>
            </a:fld>
            <a:endParaRPr lang="en-CA"/>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a:noFill/>
        </p:spPr>
        <p:txBody>
          <a:bodyPr/>
          <a:lstStyle/>
          <a:p>
            <a:pPr defTabSz="929627"/>
            <a:fld id="{C05D5E88-9C88-4EE8-9A81-E9F270DFB03A}" type="slidenum">
              <a:rPr lang="en-CA" smtClean="0"/>
              <a:pPr defTabSz="929627"/>
              <a:t>2</a:t>
            </a:fld>
            <a:endParaRPr lang="en-CA" dirty="0" smtClean="0"/>
          </a:p>
        </p:txBody>
      </p:sp>
      <p:sp>
        <p:nvSpPr>
          <p:cNvPr id="61443" name="Rectangle 2"/>
          <p:cNvSpPr>
            <a:spLocks noGrp="1" noRot="1" noChangeAspect="1" noChangeArrowheads="1" noTextEdit="1"/>
          </p:cNvSpPr>
          <p:nvPr>
            <p:ph type="sldImg"/>
          </p:nvPr>
        </p:nvSpPr>
        <p:spPr>
          <a:ln/>
        </p:spPr>
      </p:sp>
      <p:sp>
        <p:nvSpPr>
          <p:cNvPr id="61444" name="Rectangle 3"/>
          <p:cNvSpPr>
            <a:spLocks noGrp="1" noChangeArrowheads="1"/>
          </p:cNvSpPr>
          <p:nvPr>
            <p:ph type="body" idx="1"/>
          </p:nvPr>
        </p:nvSpPr>
        <p:spPr>
          <a:noFill/>
          <a:ln/>
        </p:spPr>
        <p:txBody>
          <a:bodyPr/>
          <a:lstStyle/>
          <a:p>
            <a:pPr eaLnBrk="1" hangingPunct="1"/>
            <a:r>
              <a:rPr lang="en-US" dirty="0" smtClean="0"/>
              <a:t>Dates</a:t>
            </a:r>
            <a:r>
              <a:rPr lang="en-US" baseline="0" dirty="0" smtClean="0"/>
              <a:t> describe duration of related work.</a:t>
            </a:r>
            <a:endParaRPr lang="en-US"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dirty="0"/>
          </a:p>
        </p:txBody>
      </p:sp>
      <p:sp>
        <p:nvSpPr>
          <p:cNvPr id="4" name="Slide Number Placeholder 3"/>
          <p:cNvSpPr>
            <a:spLocks noGrp="1"/>
          </p:cNvSpPr>
          <p:nvPr>
            <p:ph type="sldNum" sz="quarter" idx="10"/>
          </p:nvPr>
        </p:nvSpPr>
        <p:spPr/>
        <p:txBody>
          <a:bodyPr/>
          <a:lstStyle/>
          <a:p>
            <a:pPr>
              <a:defRPr/>
            </a:pPr>
            <a:fld id="{0E053883-EF40-407B-A339-A1DE7D9F6B34}" type="slidenum">
              <a:rPr lang="en-CA" smtClean="0"/>
              <a:pPr>
                <a:defRPr/>
              </a:pPr>
              <a:t>3</a:t>
            </a:fld>
            <a:endParaRPr lang="en-CA"/>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CA" dirty="0" smtClean="0"/>
              <a:t>NRTEE, Health Canada,</a:t>
            </a:r>
            <a:r>
              <a:rPr lang="en-CA" baseline="0" dirty="0" smtClean="0"/>
              <a:t> Environment Canada</a:t>
            </a:r>
          </a:p>
          <a:p>
            <a:r>
              <a:rPr lang="en-CA" sz="1200" kern="1200" baseline="0" dirty="0" smtClean="0">
                <a:solidFill>
                  <a:schemeClr val="tx1"/>
                </a:solidFill>
                <a:latin typeface="Arial" charset="0"/>
                <a:ea typeface="+mn-ea"/>
                <a:cs typeface="+mn-cs"/>
              </a:rPr>
              <a:t>In 2008, the Government of Canada took an important step on the path towards a sustainable future with the passage of the </a:t>
            </a:r>
            <a:r>
              <a:rPr lang="en-CA" sz="1200" i="1" u="sng" kern="1200" baseline="0" dirty="0" smtClean="0">
                <a:solidFill>
                  <a:schemeClr val="tx1"/>
                </a:solidFill>
                <a:latin typeface="Arial" charset="0"/>
                <a:ea typeface="+mn-ea"/>
                <a:cs typeface="+mn-cs"/>
              </a:rPr>
              <a:t>Federal Sustainable Development Act. </a:t>
            </a:r>
            <a:r>
              <a:rPr lang="en-CA" sz="1200" i="1" u="none" kern="1200" baseline="0" dirty="0" smtClean="0">
                <a:solidFill>
                  <a:schemeClr val="tx1"/>
                </a:solidFill>
                <a:latin typeface="Arial" charset="0"/>
                <a:ea typeface="+mn-ea"/>
                <a:cs typeface="+mn-cs"/>
              </a:rPr>
              <a:t>The Act’s purpose is “to provide the legal framework for developing and implementing a Federal Sustainable Development Strategy (FSDS) that will make environmental decision-making more transparent and accountable to Parliament”. PLANNING FOR A SUSTAINABLE FUTURE: A FEDERAL SUSTAINABLE DEVELOPMENT STRATEGY FOR CANADA 2013–2016, Sustainable Development Office, Environment Canada, November 2013</a:t>
            </a:r>
            <a:endParaRPr lang="en-CA" u="none" dirty="0"/>
          </a:p>
        </p:txBody>
      </p:sp>
      <p:sp>
        <p:nvSpPr>
          <p:cNvPr id="4" name="Slide Number Placeholder 3"/>
          <p:cNvSpPr>
            <a:spLocks noGrp="1"/>
          </p:cNvSpPr>
          <p:nvPr>
            <p:ph type="sldNum" sz="quarter" idx="10"/>
          </p:nvPr>
        </p:nvSpPr>
        <p:spPr/>
        <p:txBody>
          <a:bodyPr/>
          <a:lstStyle/>
          <a:p>
            <a:pPr>
              <a:defRPr/>
            </a:pPr>
            <a:fld id="{0E053883-EF40-407B-A339-A1DE7D9F6B34}" type="slidenum">
              <a:rPr lang="en-CA" smtClean="0"/>
              <a:pPr>
                <a:defRPr/>
              </a:pPr>
              <a:t>4</a:t>
            </a:fld>
            <a:endParaRPr lang="en-CA"/>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u="none" dirty="0"/>
          </a:p>
        </p:txBody>
      </p:sp>
      <p:sp>
        <p:nvSpPr>
          <p:cNvPr id="4" name="Slide Number Placeholder 3"/>
          <p:cNvSpPr>
            <a:spLocks noGrp="1"/>
          </p:cNvSpPr>
          <p:nvPr>
            <p:ph type="sldNum" sz="quarter" idx="10"/>
          </p:nvPr>
        </p:nvSpPr>
        <p:spPr/>
        <p:txBody>
          <a:bodyPr/>
          <a:lstStyle/>
          <a:p>
            <a:pPr>
              <a:defRPr/>
            </a:pPr>
            <a:fld id="{0E053883-EF40-407B-A339-A1DE7D9F6B34}" type="slidenum">
              <a:rPr lang="en-CA" smtClean="0"/>
              <a:pPr>
                <a:defRPr/>
              </a:pPr>
              <a:t>5</a:t>
            </a:fld>
            <a:endParaRPr lang="en-CA"/>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dirty="0"/>
          </a:p>
        </p:txBody>
      </p:sp>
      <p:sp>
        <p:nvSpPr>
          <p:cNvPr id="4" name="Slide Number Placeholder 3"/>
          <p:cNvSpPr>
            <a:spLocks noGrp="1"/>
          </p:cNvSpPr>
          <p:nvPr>
            <p:ph type="sldNum" sz="quarter" idx="10"/>
          </p:nvPr>
        </p:nvSpPr>
        <p:spPr/>
        <p:txBody>
          <a:bodyPr/>
          <a:lstStyle/>
          <a:p>
            <a:pPr>
              <a:defRPr/>
            </a:pPr>
            <a:fld id="{0E053883-EF40-407B-A339-A1DE7D9F6B34}" type="slidenum">
              <a:rPr lang="en-CA" smtClean="0"/>
              <a:pPr>
                <a:defRPr/>
              </a:pPr>
              <a:t>6</a:t>
            </a:fld>
            <a:endParaRPr lang="en-CA"/>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dirty="0"/>
          </a:p>
        </p:txBody>
      </p:sp>
      <p:sp>
        <p:nvSpPr>
          <p:cNvPr id="4" name="Slide Number Placeholder 3"/>
          <p:cNvSpPr>
            <a:spLocks noGrp="1"/>
          </p:cNvSpPr>
          <p:nvPr>
            <p:ph type="sldNum" sz="quarter" idx="10"/>
          </p:nvPr>
        </p:nvSpPr>
        <p:spPr/>
        <p:txBody>
          <a:bodyPr/>
          <a:lstStyle/>
          <a:p>
            <a:pPr>
              <a:defRPr/>
            </a:pPr>
            <a:fld id="{0E053883-EF40-407B-A339-A1DE7D9F6B34}" type="slidenum">
              <a:rPr lang="en-CA" smtClean="0"/>
              <a:pPr>
                <a:defRPr/>
              </a:pPr>
              <a:t>7</a:t>
            </a:fld>
            <a:endParaRPr lang="en-CA"/>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dirty="0"/>
          </a:p>
        </p:txBody>
      </p:sp>
      <p:sp>
        <p:nvSpPr>
          <p:cNvPr id="4" name="Slide Number Placeholder 3"/>
          <p:cNvSpPr>
            <a:spLocks noGrp="1"/>
          </p:cNvSpPr>
          <p:nvPr>
            <p:ph type="sldNum" sz="quarter" idx="10"/>
          </p:nvPr>
        </p:nvSpPr>
        <p:spPr/>
        <p:txBody>
          <a:bodyPr/>
          <a:lstStyle/>
          <a:p>
            <a:pPr>
              <a:defRPr/>
            </a:pPr>
            <a:fld id="{0E053883-EF40-407B-A339-A1DE7D9F6B34}" type="slidenum">
              <a:rPr lang="en-CA" smtClean="0"/>
              <a:pPr>
                <a:defRPr/>
              </a:pPr>
              <a:t>8</a:t>
            </a:fld>
            <a:endParaRPr lang="en-CA"/>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12205">
              <a:defRPr/>
            </a:pPr>
            <a:endParaRPr lang="en-CA" dirty="0" smtClean="0"/>
          </a:p>
          <a:p>
            <a:endParaRPr lang="en-CA" dirty="0"/>
          </a:p>
        </p:txBody>
      </p:sp>
      <p:sp>
        <p:nvSpPr>
          <p:cNvPr id="4" name="Slide Number Placeholder 3"/>
          <p:cNvSpPr>
            <a:spLocks noGrp="1"/>
          </p:cNvSpPr>
          <p:nvPr>
            <p:ph type="sldNum" sz="quarter" idx="10"/>
          </p:nvPr>
        </p:nvSpPr>
        <p:spPr/>
        <p:txBody>
          <a:bodyPr/>
          <a:lstStyle/>
          <a:p>
            <a:pPr>
              <a:defRPr/>
            </a:pPr>
            <a:fld id="{0E053883-EF40-407B-A339-A1DE7D9F6B34}" type="slidenum">
              <a:rPr lang="en-CA" smtClean="0"/>
              <a:pPr>
                <a:defRPr/>
              </a:pPr>
              <a:t>9</a:t>
            </a:fld>
            <a:endParaRPr lang="en-CA"/>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CA"/>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CA"/>
          </a:p>
        </p:txBody>
      </p:sp>
      <p:sp>
        <p:nvSpPr>
          <p:cNvPr id="4" name="Rectangle 4"/>
          <p:cNvSpPr>
            <a:spLocks noGrp="1" noChangeArrowheads="1"/>
          </p:cNvSpPr>
          <p:nvPr>
            <p:ph type="dt" sz="half" idx="10"/>
          </p:nvPr>
        </p:nvSpPr>
        <p:spPr>
          <a:ln/>
        </p:spPr>
        <p:txBody>
          <a:bodyPr/>
          <a:lstStyle>
            <a:lvl1pPr>
              <a:defRPr/>
            </a:lvl1pPr>
          </a:lstStyle>
          <a:p>
            <a:pPr>
              <a:defRPr/>
            </a:pPr>
            <a:fld id="{4B00015F-1402-4243-BA24-BFFB4C0D9B5A}" type="datetime1">
              <a:rPr lang="en-CA"/>
              <a:pPr>
                <a:defRPr/>
              </a:pPr>
              <a:t>31/01/2014</a:t>
            </a:fld>
            <a:endParaRPr lang="en-CA"/>
          </a:p>
        </p:txBody>
      </p:sp>
      <p:sp>
        <p:nvSpPr>
          <p:cNvPr id="5" name="Rectangle 5"/>
          <p:cNvSpPr>
            <a:spLocks noGrp="1" noChangeArrowheads="1"/>
          </p:cNvSpPr>
          <p:nvPr>
            <p:ph type="ftr" sz="quarter" idx="11"/>
          </p:nvPr>
        </p:nvSpPr>
        <p:spPr>
          <a:ln/>
        </p:spPr>
        <p:txBody>
          <a:bodyPr/>
          <a:lstStyle>
            <a:lvl1pPr>
              <a:defRPr/>
            </a:lvl1pPr>
          </a:lstStyle>
          <a:p>
            <a:pPr>
              <a:defRPr/>
            </a:pPr>
            <a:r>
              <a:rPr lang="en-CA"/>
              <a:t>Statistics Canada • Statistique Canada</a:t>
            </a:r>
          </a:p>
        </p:txBody>
      </p:sp>
      <p:sp>
        <p:nvSpPr>
          <p:cNvPr id="6" name="Rectangle 6"/>
          <p:cNvSpPr>
            <a:spLocks noGrp="1" noChangeArrowheads="1"/>
          </p:cNvSpPr>
          <p:nvPr>
            <p:ph type="sldNum" sz="quarter" idx="12"/>
          </p:nvPr>
        </p:nvSpPr>
        <p:spPr>
          <a:ln/>
        </p:spPr>
        <p:txBody>
          <a:bodyPr/>
          <a:lstStyle>
            <a:lvl1pPr>
              <a:defRPr/>
            </a:lvl1pPr>
          </a:lstStyle>
          <a:p>
            <a:pPr>
              <a:defRPr/>
            </a:pPr>
            <a:fld id="{9E360CE2-32D7-4F80-94D2-973D4548EC12}" type="slidenum">
              <a:rPr lang="en-CA"/>
              <a:pPr>
                <a:defRPr/>
              </a:pPr>
              <a:t>‹#›</a:t>
            </a:fld>
            <a:endParaRPr lang="en-CA"/>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Rectangle 4"/>
          <p:cNvSpPr>
            <a:spLocks noGrp="1" noChangeArrowheads="1"/>
          </p:cNvSpPr>
          <p:nvPr>
            <p:ph type="dt" sz="half" idx="10"/>
          </p:nvPr>
        </p:nvSpPr>
        <p:spPr>
          <a:ln/>
        </p:spPr>
        <p:txBody>
          <a:bodyPr/>
          <a:lstStyle>
            <a:lvl1pPr>
              <a:defRPr/>
            </a:lvl1pPr>
          </a:lstStyle>
          <a:p>
            <a:pPr>
              <a:defRPr/>
            </a:pPr>
            <a:fld id="{2BCEB631-A342-421F-A446-8C914BA2BAFA}" type="datetime1">
              <a:rPr lang="en-CA"/>
              <a:pPr>
                <a:defRPr/>
              </a:pPr>
              <a:t>31/01/2014</a:t>
            </a:fld>
            <a:endParaRPr lang="en-CA"/>
          </a:p>
        </p:txBody>
      </p:sp>
      <p:sp>
        <p:nvSpPr>
          <p:cNvPr id="5" name="Rectangle 5"/>
          <p:cNvSpPr>
            <a:spLocks noGrp="1" noChangeArrowheads="1"/>
          </p:cNvSpPr>
          <p:nvPr>
            <p:ph type="ftr" sz="quarter" idx="11"/>
          </p:nvPr>
        </p:nvSpPr>
        <p:spPr>
          <a:ln/>
        </p:spPr>
        <p:txBody>
          <a:bodyPr/>
          <a:lstStyle>
            <a:lvl1pPr>
              <a:defRPr/>
            </a:lvl1pPr>
          </a:lstStyle>
          <a:p>
            <a:pPr>
              <a:defRPr/>
            </a:pPr>
            <a:r>
              <a:rPr lang="en-CA"/>
              <a:t>Statistics Canada • Statistique Canada</a:t>
            </a:r>
          </a:p>
        </p:txBody>
      </p:sp>
      <p:sp>
        <p:nvSpPr>
          <p:cNvPr id="6" name="Rectangle 6"/>
          <p:cNvSpPr>
            <a:spLocks noGrp="1" noChangeArrowheads="1"/>
          </p:cNvSpPr>
          <p:nvPr>
            <p:ph type="sldNum" sz="quarter" idx="12"/>
          </p:nvPr>
        </p:nvSpPr>
        <p:spPr>
          <a:ln/>
        </p:spPr>
        <p:txBody>
          <a:bodyPr/>
          <a:lstStyle>
            <a:lvl1pPr>
              <a:defRPr/>
            </a:lvl1pPr>
          </a:lstStyle>
          <a:p>
            <a:pPr>
              <a:defRPr/>
            </a:pPr>
            <a:fld id="{A30AF3A9-CE6B-4461-9CDB-E82611413284}" type="slidenum">
              <a:rPr lang="en-CA"/>
              <a:pPr>
                <a:defRPr/>
              </a:pPr>
              <a:t>‹#›</a:t>
            </a:fld>
            <a:endParaRPr lang="en-CA"/>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Rectangle 4"/>
          <p:cNvSpPr>
            <a:spLocks noGrp="1" noChangeArrowheads="1"/>
          </p:cNvSpPr>
          <p:nvPr>
            <p:ph type="dt" sz="half" idx="10"/>
          </p:nvPr>
        </p:nvSpPr>
        <p:spPr>
          <a:ln/>
        </p:spPr>
        <p:txBody>
          <a:bodyPr/>
          <a:lstStyle>
            <a:lvl1pPr>
              <a:defRPr/>
            </a:lvl1pPr>
          </a:lstStyle>
          <a:p>
            <a:pPr>
              <a:defRPr/>
            </a:pPr>
            <a:fld id="{72E9985B-A004-4230-AECF-C0704707A941}" type="datetime1">
              <a:rPr lang="en-CA"/>
              <a:pPr>
                <a:defRPr/>
              </a:pPr>
              <a:t>31/01/2014</a:t>
            </a:fld>
            <a:endParaRPr lang="en-CA"/>
          </a:p>
        </p:txBody>
      </p:sp>
      <p:sp>
        <p:nvSpPr>
          <p:cNvPr id="5" name="Rectangle 5"/>
          <p:cNvSpPr>
            <a:spLocks noGrp="1" noChangeArrowheads="1"/>
          </p:cNvSpPr>
          <p:nvPr>
            <p:ph type="ftr" sz="quarter" idx="11"/>
          </p:nvPr>
        </p:nvSpPr>
        <p:spPr>
          <a:ln/>
        </p:spPr>
        <p:txBody>
          <a:bodyPr/>
          <a:lstStyle>
            <a:lvl1pPr>
              <a:defRPr/>
            </a:lvl1pPr>
          </a:lstStyle>
          <a:p>
            <a:pPr>
              <a:defRPr/>
            </a:pPr>
            <a:r>
              <a:rPr lang="en-CA"/>
              <a:t>Statistics Canada • Statistique Canada</a:t>
            </a:r>
          </a:p>
        </p:txBody>
      </p:sp>
      <p:sp>
        <p:nvSpPr>
          <p:cNvPr id="6" name="Rectangle 6"/>
          <p:cNvSpPr>
            <a:spLocks noGrp="1" noChangeArrowheads="1"/>
          </p:cNvSpPr>
          <p:nvPr>
            <p:ph type="sldNum" sz="quarter" idx="12"/>
          </p:nvPr>
        </p:nvSpPr>
        <p:spPr>
          <a:ln/>
        </p:spPr>
        <p:txBody>
          <a:bodyPr/>
          <a:lstStyle>
            <a:lvl1pPr>
              <a:defRPr/>
            </a:lvl1pPr>
          </a:lstStyle>
          <a:p>
            <a:pPr>
              <a:defRPr/>
            </a:pPr>
            <a:fld id="{B4D63352-D965-4BF0-A714-491A1DC5A03C}" type="slidenum">
              <a:rPr lang="en-CA"/>
              <a:pPr>
                <a:defRPr/>
              </a:pPr>
              <a:t>‹#›</a:t>
            </a:fld>
            <a:endParaRPr lang="en-CA"/>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CA"/>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Rectangle 4"/>
          <p:cNvSpPr>
            <a:spLocks noGrp="1" noChangeArrowheads="1"/>
          </p:cNvSpPr>
          <p:nvPr>
            <p:ph type="dt" sz="half" idx="10"/>
          </p:nvPr>
        </p:nvSpPr>
        <p:spPr>
          <a:ln/>
        </p:spPr>
        <p:txBody>
          <a:bodyPr/>
          <a:lstStyle>
            <a:lvl1pPr>
              <a:defRPr/>
            </a:lvl1pPr>
          </a:lstStyle>
          <a:p>
            <a:pPr>
              <a:defRPr/>
            </a:pPr>
            <a:fld id="{9CB6147B-A11E-4E11-B417-8BE79F88A807}" type="datetime1">
              <a:rPr lang="en-CA"/>
              <a:pPr>
                <a:defRPr/>
              </a:pPr>
              <a:t>31/01/2014</a:t>
            </a:fld>
            <a:endParaRPr lang="en-CA"/>
          </a:p>
        </p:txBody>
      </p:sp>
      <p:sp>
        <p:nvSpPr>
          <p:cNvPr id="5" name="Rectangle 5"/>
          <p:cNvSpPr>
            <a:spLocks noGrp="1" noChangeArrowheads="1"/>
          </p:cNvSpPr>
          <p:nvPr>
            <p:ph type="ftr" sz="quarter" idx="11"/>
          </p:nvPr>
        </p:nvSpPr>
        <p:spPr>
          <a:ln/>
        </p:spPr>
        <p:txBody>
          <a:bodyPr/>
          <a:lstStyle>
            <a:lvl1pPr>
              <a:defRPr/>
            </a:lvl1pPr>
          </a:lstStyle>
          <a:p>
            <a:pPr>
              <a:defRPr/>
            </a:pPr>
            <a:r>
              <a:rPr lang="en-CA"/>
              <a:t>Statistics Canada • Statistique Canada</a:t>
            </a:r>
          </a:p>
        </p:txBody>
      </p:sp>
      <p:sp>
        <p:nvSpPr>
          <p:cNvPr id="6" name="Rectangle 6"/>
          <p:cNvSpPr>
            <a:spLocks noGrp="1" noChangeArrowheads="1"/>
          </p:cNvSpPr>
          <p:nvPr>
            <p:ph type="sldNum" sz="quarter" idx="12"/>
          </p:nvPr>
        </p:nvSpPr>
        <p:spPr>
          <a:ln/>
        </p:spPr>
        <p:txBody>
          <a:bodyPr/>
          <a:lstStyle>
            <a:lvl1pPr>
              <a:defRPr/>
            </a:lvl1pPr>
          </a:lstStyle>
          <a:p>
            <a:pPr>
              <a:defRPr/>
            </a:pPr>
            <a:fld id="{4ECF0955-D2C8-47D1-A812-A014566E4757}" type="slidenum">
              <a:rPr lang="en-CA"/>
              <a:pPr>
                <a:defRPr/>
              </a:pPr>
              <a:t>‹#›</a:t>
            </a:fld>
            <a:endParaRPr lang="en-CA"/>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CA"/>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fld id="{F8E66372-7D66-4594-97B0-AA3BA94AB17F}" type="datetime1">
              <a:rPr lang="en-CA"/>
              <a:pPr>
                <a:defRPr/>
              </a:pPr>
              <a:t>31/01/2014</a:t>
            </a:fld>
            <a:endParaRPr lang="en-CA"/>
          </a:p>
        </p:txBody>
      </p:sp>
      <p:sp>
        <p:nvSpPr>
          <p:cNvPr id="5" name="Rectangle 5"/>
          <p:cNvSpPr>
            <a:spLocks noGrp="1" noChangeArrowheads="1"/>
          </p:cNvSpPr>
          <p:nvPr>
            <p:ph type="ftr" sz="quarter" idx="11"/>
          </p:nvPr>
        </p:nvSpPr>
        <p:spPr>
          <a:ln/>
        </p:spPr>
        <p:txBody>
          <a:bodyPr/>
          <a:lstStyle>
            <a:lvl1pPr>
              <a:defRPr/>
            </a:lvl1pPr>
          </a:lstStyle>
          <a:p>
            <a:pPr>
              <a:defRPr/>
            </a:pPr>
            <a:r>
              <a:rPr lang="en-CA"/>
              <a:t>Statistics Canada • Statistique Canada</a:t>
            </a:r>
          </a:p>
        </p:txBody>
      </p:sp>
      <p:sp>
        <p:nvSpPr>
          <p:cNvPr id="6" name="Rectangle 6"/>
          <p:cNvSpPr>
            <a:spLocks noGrp="1" noChangeArrowheads="1"/>
          </p:cNvSpPr>
          <p:nvPr>
            <p:ph type="sldNum" sz="quarter" idx="12"/>
          </p:nvPr>
        </p:nvSpPr>
        <p:spPr>
          <a:ln/>
        </p:spPr>
        <p:txBody>
          <a:bodyPr/>
          <a:lstStyle>
            <a:lvl1pPr>
              <a:defRPr/>
            </a:lvl1pPr>
          </a:lstStyle>
          <a:p>
            <a:pPr>
              <a:defRPr/>
            </a:pPr>
            <a:fld id="{DE356E13-BD15-4F42-92C3-76A627E912D4}" type="slidenum">
              <a:rPr lang="en-CA"/>
              <a:pPr>
                <a:defRPr/>
              </a:pPr>
              <a:t>‹#›</a:t>
            </a:fld>
            <a:endParaRPr lang="en-CA"/>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CA"/>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Rectangle 4"/>
          <p:cNvSpPr>
            <a:spLocks noGrp="1" noChangeArrowheads="1"/>
          </p:cNvSpPr>
          <p:nvPr>
            <p:ph type="dt" sz="half" idx="10"/>
          </p:nvPr>
        </p:nvSpPr>
        <p:spPr>
          <a:ln/>
        </p:spPr>
        <p:txBody>
          <a:bodyPr/>
          <a:lstStyle>
            <a:lvl1pPr>
              <a:defRPr/>
            </a:lvl1pPr>
          </a:lstStyle>
          <a:p>
            <a:pPr>
              <a:defRPr/>
            </a:pPr>
            <a:fld id="{B9E336F7-F377-45C0-B54A-6D83B6B11E79}" type="datetime1">
              <a:rPr lang="en-CA"/>
              <a:pPr>
                <a:defRPr/>
              </a:pPr>
              <a:t>31/01/2014</a:t>
            </a:fld>
            <a:endParaRPr lang="en-CA"/>
          </a:p>
        </p:txBody>
      </p:sp>
      <p:sp>
        <p:nvSpPr>
          <p:cNvPr id="6" name="Rectangle 5"/>
          <p:cNvSpPr>
            <a:spLocks noGrp="1" noChangeArrowheads="1"/>
          </p:cNvSpPr>
          <p:nvPr>
            <p:ph type="ftr" sz="quarter" idx="11"/>
          </p:nvPr>
        </p:nvSpPr>
        <p:spPr>
          <a:ln/>
        </p:spPr>
        <p:txBody>
          <a:bodyPr/>
          <a:lstStyle>
            <a:lvl1pPr>
              <a:defRPr/>
            </a:lvl1pPr>
          </a:lstStyle>
          <a:p>
            <a:pPr>
              <a:defRPr/>
            </a:pPr>
            <a:r>
              <a:rPr lang="en-CA"/>
              <a:t>Statistics Canada • Statistique Canada</a:t>
            </a:r>
          </a:p>
        </p:txBody>
      </p:sp>
      <p:sp>
        <p:nvSpPr>
          <p:cNvPr id="7" name="Rectangle 6"/>
          <p:cNvSpPr>
            <a:spLocks noGrp="1" noChangeArrowheads="1"/>
          </p:cNvSpPr>
          <p:nvPr>
            <p:ph type="sldNum" sz="quarter" idx="12"/>
          </p:nvPr>
        </p:nvSpPr>
        <p:spPr>
          <a:ln/>
        </p:spPr>
        <p:txBody>
          <a:bodyPr/>
          <a:lstStyle>
            <a:lvl1pPr>
              <a:defRPr/>
            </a:lvl1pPr>
          </a:lstStyle>
          <a:p>
            <a:pPr>
              <a:defRPr/>
            </a:pPr>
            <a:fld id="{F1AEE7F6-6DA9-462B-AD41-A646C7D2316B}" type="slidenum">
              <a:rPr lang="en-CA"/>
              <a:pPr>
                <a:defRPr/>
              </a:pPr>
              <a:t>‹#›</a:t>
            </a:fld>
            <a:endParaRPr lang="en-CA"/>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Rectangle 4"/>
          <p:cNvSpPr>
            <a:spLocks noGrp="1" noChangeArrowheads="1"/>
          </p:cNvSpPr>
          <p:nvPr>
            <p:ph type="dt" sz="half" idx="10"/>
          </p:nvPr>
        </p:nvSpPr>
        <p:spPr>
          <a:ln/>
        </p:spPr>
        <p:txBody>
          <a:bodyPr/>
          <a:lstStyle>
            <a:lvl1pPr>
              <a:defRPr/>
            </a:lvl1pPr>
          </a:lstStyle>
          <a:p>
            <a:pPr>
              <a:defRPr/>
            </a:pPr>
            <a:fld id="{81EF25E4-DCAC-44D6-AD4C-3AAD68DBDA7E}" type="datetime1">
              <a:rPr lang="en-CA"/>
              <a:pPr>
                <a:defRPr/>
              </a:pPr>
              <a:t>31/01/2014</a:t>
            </a:fld>
            <a:endParaRPr lang="en-CA"/>
          </a:p>
        </p:txBody>
      </p:sp>
      <p:sp>
        <p:nvSpPr>
          <p:cNvPr id="8" name="Rectangle 5"/>
          <p:cNvSpPr>
            <a:spLocks noGrp="1" noChangeArrowheads="1"/>
          </p:cNvSpPr>
          <p:nvPr>
            <p:ph type="ftr" sz="quarter" idx="11"/>
          </p:nvPr>
        </p:nvSpPr>
        <p:spPr>
          <a:ln/>
        </p:spPr>
        <p:txBody>
          <a:bodyPr/>
          <a:lstStyle>
            <a:lvl1pPr>
              <a:defRPr/>
            </a:lvl1pPr>
          </a:lstStyle>
          <a:p>
            <a:pPr>
              <a:defRPr/>
            </a:pPr>
            <a:r>
              <a:rPr lang="en-CA"/>
              <a:t>Statistics Canada • Statistique Canada</a:t>
            </a:r>
          </a:p>
        </p:txBody>
      </p:sp>
      <p:sp>
        <p:nvSpPr>
          <p:cNvPr id="9" name="Rectangle 6"/>
          <p:cNvSpPr>
            <a:spLocks noGrp="1" noChangeArrowheads="1"/>
          </p:cNvSpPr>
          <p:nvPr>
            <p:ph type="sldNum" sz="quarter" idx="12"/>
          </p:nvPr>
        </p:nvSpPr>
        <p:spPr>
          <a:ln/>
        </p:spPr>
        <p:txBody>
          <a:bodyPr/>
          <a:lstStyle>
            <a:lvl1pPr>
              <a:defRPr/>
            </a:lvl1pPr>
          </a:lstStyle>
          <a:p>
            <a:pPr>
              <a:defRPr/>
            </a:pPr>
            <a:fld id="{167AD705-BDC0-4C73-86DC-219B6400BFED}" type="slidenum">
              <a:rPr lang="en-CA"/>
              <a:pPr>
                <a:defRPr/>
              </a:pPr>
              <a:t>‹#›</a:t>
            </a:fld>
            <a:endParaRPr lang="en-CA"/>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CA"/>
          </a:p>
        </p:txBody>
      </p:sp>
      <p:sp>
        <p:nvSpPr>
          <p:cNvPr id="3" name="Rectangle 4"/>
          <p:cNvSpPr>
            <a:spLocks noGrp="1" noChangeArrowheads="1"/>
          </p:cNvSpPr>
          <p:nvPr>
            <p:ph type="dt" sz="half" idx="10"/>
          </p:nvPr>
        </p:nvSpPr>
        <p:spPr>
          <a:ln/>
        </p:spPr>
        <p:txBody>
          <a:bodyPr/>
          <a:lstStyle>
            <a:lvl1pPr>
              <a:defRPr/>
            </a:lvl1pPr>
          </a:lstStyle>
          <a:p>
            <a:pPr>
              <a:defRPr/>
            </a:pPr>
            <a:fld id="{0C8E79BA-BE2A-4B76-8176-2BE4235251DE}" type="datetime1">
              <a:rPr lang="en-CA"/>
              <a:pPr>
                <a:defRPr/>
              </a:pPr>
              <a:t>31/01/2014</a:t>
            </a:fld>
            <a:endParaRPr lang="en-CA"/>
          </a:p>
        </p:txBody>
      </p:sp>
      <p:sp>
        <p:nvSpPr>
          <p:cNvPr id="4" name="Rectangle 5"/>
          <p:cNvSpPr>
            <a:spLocks noGrp="1" noChangeArrowheads="1"/>
          </p:cNvSpPr>
          <p:nvPr>
            <p:ph type="ftr" sz="quarter" idx="11"/>
          </p:nvPr>
        </p:nvSpPr>
        <p:spPr>
          <a:ln/>
        </p:spPr>
        <p:txBody>
          <a:bodyPr/>
          <a:lstStyle>
            <a:lvl1pPr>
              <a:defRPr/>
            </a:lvl1pPr>
          </a:lstStyle>
          <a:p>
            <a:pPr>
              <a:defRPr/>
            </a:pPr>
            <a:r>
              <a:rPr lang="en-CA"/>
              <a:t>Statistics Canada • Statistique Canada</a:t>
            </a:r>
          </a:p>
        </p:txBody>
      </p:sp>
      <p:sp>
        <p:nvSpPr>
          <p:cNvPr id="5" name="Rectangle 6"/>
          <p:cNvSpPr>
            <a:spLocks noGrp="1" noChangeArrowheads="1"/>
          </p:cNvSpPr>
          <p:nvPr>
            <p:ph type="sldNum" sz="quarter" idx="12"/>
          </p:nvPr>
        </p:nvSpPr>
        <p:spPr>
          <a:ln/>
        </p:spPr>
        <p:txBody>
          <a:bodyPr/>
          <a:lstStyle>
            <a:lvl1pPr>
              <a:defRPr/>
            </a:lvl1pPr>
          </a:lstStyle>
          <a:p>
            <a:pPr>
              <a:defRPr/>
            </a:pPr>
            <a:fld id="{B8332C52-3FE5-48A9-AFEF-364AA02FDFE0}" type="slidenum">
              <a:rPr lang="en-CA"/>
              <a:pPr>
                <a:defRPr/>
              </a:pPr>
              <a:t>‹#›</a:t>
            </a:fld>
            <a:endParaRPr lang="en-CA"/>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ECF33F94-89E8-44EC-B592-4711C1736027}" type="datetime1">
              <a:rPr lang="en-CA"/>
              <a:pPr>
                <a:defRPr/>
              </a:pPr>
              <a:t>31/01/2014</a:t>
            </a:fld>
            <a:endParaRPr lang="en-CA"/>
          </a:p>
        </p:txBody>
      </p:sp>
      <p:sp>
        <p:nvSpPr>
          <p:cNvPr id="3" name="Rectangle 5"/>
          <p:cNvSpPr>
            <a:spLocks noGrp="1" noChangeArrowheads="1"/>
          </p:cNvSpPr>
          <p:nvPr>
            <p:ph type="ftr" sz="quarter" idx="11"/>
          </p:nvPr>
        </p:nvSpPr>
        <p:spPr>
          <a:ln/>
        </p:spPr>
        <p:txBody>
          <a:bodyPr/>
          <a:lstStyle>
            <a:lvl1pPr>
              <a:defRPr/>
            </a:lvl1pPr>
          </a:lstStyle>
          <a:p>
            <a:pPr>
              <a:defRPr/>
            </a:pPr>
            <a:r>
              <a:rPr lang="en-CA"/>
              <a:t>Statistics Canada • Statistique Canada</a:t>
            </a:r>
          </a:p>
        </p:txBody>
      </p:sp>
      <p:sp>
        <p:nvSpPr>
          <p:cNvPr id="4" name="Rectangle 6"/>
          <p:cNvSpPr>
            <a:spLocks noGrp="1" noChangeArrowheads="1"/>
          </p:cNvSpPr>
          <p:nvPr>
            <p:ph type="sldNum" sz="quarter" idx="12"/>
          </p:nvPr>
        </p:nvSpPr>
        <p:spPr>
          <a:ln/>
        </p:spPr>
        <p:txBody>
          <a:bodyPr/>
          <a:lstStyle>
            <a:lvl1pPr>
              <a:defRPr/>
            </a:lvl1pPr>
          </a:lstStyle>
          <a:p>
            <a:pPr>
              <a:defRPr/>
            </a:pPr>
            <a:fld id="{E4FA0CCE-3443-4D8F-A4CB-CAB4B84258DE}" type="slidenum">
              <a:rPr lang="en-CA"/>
              <a:pPr>
                <a:defRPr/>
              </a:pPr>
              <a:t>‹#›</a:t>
            </a:fld>
            <a:endParaRPr lang="en-CA"/>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CA"/>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99C51532-7504-4D79-ABC2-5789285C44B2}" type="datetime1">
              <a:rPr lang="en-CA"/>
              <a:pPr>
                <a:defRPr/>
              </a:pPr>
              <a:t>31/01/2014</a:t>
            </a:fld>
            <a:endParaRPr lang="en-CA"/>
          </a:p>
        </p:txBody>
      </p:sp>
      <p:sp>
        <p:nvSpPr>
          <p:cNvPr id="6" name="Rectangle 5"/>
          <p:cNvSpPr>
            <a:spLocks noGrp="1" noChangeArrowheads="1"/>
          </p:cNvSpPr>
          <p:nvPr>
            <p:ph type="ftr" sz="quarter" idx="11"/>
          </p:nvPr>
        </p:nvSpPr>
        <p:spPr>
          <a:ln/>
        </p:spPr>
        <p:txBody>
          <a:bodyPr/>
          <a:lstStyle>
            <a:lvl1pPr>
              <a:defRPr/>
            </a:lvl1pPr>
          </a:lstStyle>
          <a:p>
            <a:pPr>
              <a:defRPr/>
            </a:pPr>
            <a:r>
              <a:rPr lang="en-CA"/>
              <a:t>Statistics Canada • Statistique Canada</a:t>
            </a:r>
          </a:p>
        </p:txBody>
      </p:sp>
      <p:sp>
        <p:nvSpPr>
          <p:cNvPr id="7" name="Rectangle 6"/>
          <p:cNvSpPr>
            <a:spLocks noGrp="1" noChangeArrowheads="1"/>
          </p:cNvSpPr>
          <p:nvPr>
            <p:ph type="sldNum" sz="quarter" idx="12"/>
          </p:nvPr>
        </p:nvSpPr>
        <p:spPr>
          <a:ln/>
        </p:spPr>
        <p:txBody>
          <a:bodyPr/>
          <a:lstStyle>
            <a:lvl1pPr>
              <a:defRPr/>
            </a:lvl1pPr>
          </a:lstStyle>
          <a:p>
            <a:pPr>
              <a:defRPr/>
            </a:pPr>
            <a:fld id="{F21DC93C-2C2E-4894-8A02-725DA9E87968}" type="slidenum">
              <a:rPr lang="en-CA"/>
              <a:pPr>
                <a:defRPr/>
              </a:pPr>
              <a:t>‹#›</a:t>
            </a:fld>
            <a:endParaRPr lang="en-CA"/>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CA"/>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CA" noProof="0" smtClean="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F2A0EAE5-9D5D-42CF-8AB5-EA4A376157F6}" type="datetime1">
              <a:rPr lang="en-CA"/>
              <a:pPr>
                <a:defRPr/>
              </a:pPr>
              <a:t>31/01/2014</a:t>
            </a:fld>
            <a:endParaRPr lang="en-CA"/>
          </a:p>
        </p:txBody>
      </p:sp>
      <p:sp>
        <p:nvSpPr>
          <p:cNvPr id="6" name="Rectangle 5"/>
          <p:cNvSpPr>
            <a:spLocks noGrp="1" noChangeArrowheads="1"/>
          </p:cNvSpPr>
          <p:nvPr>
            <p:ph type="ftr" sz="quarter" idx="11"/>
          </p:nvPr>
        </p:nvSpPr>
        <p:spPr>
          <a:ln/>
        </p:spPr>
        <p:txBody>
          <a:bodyPr/>
          <a:lstStyle>
            <a:lvl1pPr>
              <a:defRPr/>
            </a:lvl1pPr>
          </a:lstStyle>
          <a:p>
            <a:pPr>
              <a:defRPr/>
            </a:pPr>
            <a:r>
              <a:rPr lang="en-CA"/>
              <a:t>Statistics Canada • Statistique Canada</a:t>
            </a:r>
          </a:p>
        </p:txBody>
      </p:sp>
      <p:sp>
        <p:nvSpPr>
          <p:cNvPr id="7" name="Rectangle 6"/>
          <p:cNvSpPr>
            <a:spLocks noGrp="1" noChangeArrowheads="1"/>
          </p:cNvSpPr>
          <p:nvPr>
            <p:ph type="sldNum" sz="quarter" idx="12"/>
          </p:nvPr>
        </p:nvSpPr>
        <p:spPr>
          <a:ln/>
        </p:spPr>
        <p:txBody>
          <a:bodyPr/>
          <a:lstStyle>
            <a:lvl1pPr>
              <a:defRPr/>
            </a:lvl1pPr>
          </a:lstStyle>
          <a:p>
            <a:pPr>
              <a:defRPr/>
            </a:pPr>
            <a:fld id="{409FE964-9AF6-4D13-AA3D-50A760CA675B}" type="slidenum">
              <a:rPr lang="en-CA"/>
              <a:pPr>
                <a:defRPr/>
              </a:pPr>
              <a:t>‹#›</a:t>
            </a:fld>
            <a:endParaRPr lang="en-CA"/>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028" name="Rectangle 4"/>
          <p:cNvSpPr>
            <a:spLocks noGrp="1" noChangeArrowheads="1"/>
          </p:cNvSpPr>
          <p:nvPr>
            <p:ph type="dt" sz="half" idx="2"/>
          </p:nvPr>
        </p:nvSpPr>
        <p:spPr bwMode="auto">
          <a:xfrm>
            <a:off x="6588125" y="6380163"/>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solidFill>
                  <a:schemeClr val="tx1"/>
                </a:solidFill>
                <a:latin typeface="Arial" charset="0"/>
              </a:defRPr>
            </a:lvl1pPr>
          </a:lstStyle>
          <a:p>
            <a:pPr>
              <a:defRPr/>
            </a:pPr>
            <a:fld id="{168044F3-319A-4D1E-A0F0-43C70E12AF3F}" type="datetime1">
              <a:rPr lang="en-CA"/>
              <a:pPr>
                <a:defRPr/>
              </a:pPr>
              <a:t>31/01/2014</a:t>
            </a:fld>
            <a:endParaRPr lang="en-CA"/>
          </a:p>
        </p:txBody>
      </p:sp>
      <p:sp>
        <p:nvSpPr>
          <p:cNvPr id="1029" name="Rectangle 5"/>
          <p:cNvSpPr>
            <a:spLocks noGrp="1" noChangeArrowheads="1"/>
          </p:cNvSpPr>
          <p:nvPr>
            <p:ph type="ftr" sz="quarter" idx="3"/>
          </p:nvPr>
        </p:nvSpPr>
        <p:spPr bwMode="auto">
          <a:xfrm>
            <a:off x="2843213" y="6388100"/>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200">
                <a:solidFill>
                  <a:schemeClr val="tx1"/>
                </a:solidFill>
                <a:latin typeface="Arial" charset="0"/>
              </a:defRPr>
            </a:lvl1pPr>
          </a:lstStyle>
          <a:p>
            <a:pPr>
              <a:defRPr/>
            </a:pPr>
            <a:r>
              <a:rPr lang="en-CA"/>
              <a:t>Statistics Canada • Statistique Canada</a:t>
            </a:r>
          </a:p>
        </p:txBody>
      </p:sp>
      <p:sp>
        <p:nvSpPr>
          <p:cNvPr id="1030" name="Rectangle 6"/>
          <p:cNvSpPr>
            <a:spLocks noGrp="1" noChangeArrowheads="1"/>
          </p:cNvSpPr>
          <p:nvPr>
            <p:ph type="sldNum" sz="quarter" idx="4"/>
          </p:nvPr>
        </p:nvSpPr>
        <p:spPr bwMode="auto">
          <a:xfrm>
            <a:off x="395288" y="6408738"/>
            <a:ext cx="1522412"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solidFill>
                  <a:schemeClr val="tx1"/>
                </a:solidFill>
                <a:latin typeface="Arial" charset="0"/>
              </a:defRPr>
            </a:lvl1pPr>
          </a:lstStyle>
          <a:p>
            <a:pPr>
              <a:defRPr/>
            </a:pPr>
            <a:fld id="{1E7F279C-9234-4FB2-90AF-E3B36B05FF5D}" type="slidenum">
              <a:rPr lang="en-CA"/>
              <a:pPr>
                <a:defRPr/>
              </a:pPr>
              <a:t>‹#›</a:t>
            </a:fld>
            <a:endParaRPr lang="en-CA"/>
          </a:p>
        </p:txBody>
      </p:sp>
    </p:spTree>
  </p:cSld>
  <p:clrMap bg1="lt1" tx1="dk1" bg2="lt2" tx2="dk2" accent1="accent1" accent2="accent2" accent3="accent3" accent4="accent4" accent5="accent5" accent6="accent6" hlink="hlink" folHlink="folHlink"/>
  <p:sldLayoutIdLst>
    <p:sldLayoutId id="2147483844" r:id="rId1"/>
    <p:sldLayoutId id="2147483845" r:id="rId2"/>
    <p:sldLayoutId id="2147483846" r:id="rId3"/>
    <p:sldLayoutId id="2147483847" r:id="rId4"/>
    <p:sldLayoutId id="2147483848" r:id="rId5"/>
    <p:sldLayoutId id="2147483849" r:id="rId6"/>
    <p:sldLayoutId id="2147483850" r:id="rId7"/>
    <p:sldLayoutId id="2147483851" r:id="rId8"/>
    <p:sldLayoutId id="2147483852" r:id="rId9"/>
    <p:sldLayoutId id="2147483853" r:id="rId10"/>
    <p:sldLayoutId id="2147483854" r:id="rId11"/>
  </p:sldLayoutIdLst>
  <p:transition/>
  <p:hf hdr="0"/>
  <p:txStyles>
    <p:titleStyle>
      <a:lvl1pPr algn="l" rtl="0" eaLnBrk="0" fontAlgn="base" hangingPunct="0">
        <a:spcBef>
          <a:spcPct val="0"/>
        </a:spcBef>
        <a:spcAft>
          <a:spcPct val="0"/>
        </a:spcAft>
        <a:defRPr sz="3200">
          <a:solidFill>
            <a:schemeClr val="accent2"/>
          </a:solidFill>
          <a:latin typeface="+mj-lt"/>
          <a:ea typeface="+mj-ea"/>
          <a:cs typeface="+mj-cs"/>
        </a:defRPr>
      </a:lvl1pPr>
      <a:lvl2pPr algn="l" rtl="0" eaLnBrk="0" fontAlgn="base" hangingPunct="0">
        <a:spcBef>
          <a:spcPct val="0"/>
        </a:spcBef>
        <a:spcAft>
          <a:spcPct val="0"/>
        </a:spcAft>
        <a:defRPr sz="3200">
          <a:solidFill>
            <a:schemeClr val="accent2"/>
          </a:solidFill>
          <a:latin typeface="Arial Black" pitchFamily="34" charset="0"/>
        </a:defRPr>
      </a:lvl2pPr>
      <a:lvl3pPr algn="l" rtl="0" eaLnBrk="0" fontAlgn="base" hangingPunct="0">
        <a:spcBef>
          <a:spcPct val="0"/>
        </a:spcBef>
        <a:spcAft>
          <a:spcPct val="0"/>
        </a:spcAft>
        <a:defRPr sz="3200">
          <a:solidFill>
            <a:schemeClr val="accent2"/>
          </a:solidFill>
          <a:latin typeface="Arial Black" pitchFamily="34" charset="0"/>
        </a:defRPr>
      </a:lvl3pPr>
      <a:lvl4pPr algn="l" rtl="0" eaLnBrk="0" fontAlgn="base" hangingPunct="0">
        <a:spcBef>
          <a:spcPct val="0"/>
        </a:spcBef>
        <a:spcAft>
          <a:spcPct val="0"/>
        </a:spcAft>
        <a:defRPr sz="3200">
          <a:solidFill>
            <a:schemeClr val="accent2"/>
          </a:solidFill>
          <a:latin typeface="Arial Black" pitchFamily="34" charset="0"/>
        </a:defRPr>
      </a:lvl4pPr>
      <a:lvl5pPr algn="l" rtl="0" eaLnBrk="0" fontAlgn="base" hangingPunct="0">
        <a:spcBef>
          <a:spcPct val="0"/>
        </a:spcBef>
        <a:spcAft>
          <a:spcPct val="0"/>
        </a:spcAft>
        <a:defRPr sz="3200">
          <a:solidFill>
            <a:schemeClr val="accent2"/>
          </a:solidFill>
          <a:latin typeface="Arial Black" pitchFamily="34" charset="0"/>
        </a:defRPr>
      </a:lvl5pPr>
      <a:lvl6pPr marL="457200" algn="l" rtl="0" fontAlgn="base">
        <a:spcBef>
          <a:spcPct val="0"/>
        </a:spcBef>
        <a:spcAft>
          <a:spcPct val="0"/>
        </a:spcAft>
        <a:defRPr sz="3200">
          <a:solidFill>
            <a:schemeClr val="accent2"/>
          </a:solidFill>
          <a:latin typeface="Arial Black" pitchFamily="34" charset="0"/>
        </a:defRPr>
      </a:lvl6pPr>
      <a:lvl7pPr marL="914400" algn="l" rtl="0" fontAlgn="base">
        <a:spcBef>
          <a:spcPct val="0"/>
        </a:spcBef>
        <a:spcAft>
          <a:spcPct val="0"/>
        </a:spcAft>
        <a:defRPr sz="3200">
          <a:solidFill>
            <a:schemeClr val="accent2"/>
          </a:solidFill>
          <a:latin typeface="Arial Black" pitchFamily="34" charset="0"/>
        </a:defRPr>
      </a:lvl7pPr>
      <a:lvl8pPr marL="1371600" algn="l" rtl="0" fontAlgn="base">
        <a:spcBef>
          <a:spcPct val="0"/>
        </a:spcBef>
        <a:spcAft>
          <a:spcPct val="0"/>
        </a:spcAft>
        <a:defRPr sz="3200">
          <a:solidFill>
            <a:schemeClr val="accent2"/>
          </a:solidFill>
          <a:latin typeface="Arial Black" pitchFamily="34" charset="0"/>
        </a:defRPr>
      </a:lvl8pPr>
      <a:lvl9pPr marL="1828800" algn="l" rtl="0" fontAlgn="base">
        <a:spcBef>
          <a:spcPct val="0"/>
        </a:spcBef>
        <a:spcAft>
          <a:spcPct val="0"/>
        </a:spcAft>
        <a:defRPr sz="3200">
          <a:solidFill>
            <a:schemeClr val="accent2"/>
          </a:solidFill>
          <a:latin typeface="Arial Black" pitchFamily="34" charset="0"/>
        </a:defRPr>
      </a:lvl9pPr>
    </p:titleStyle>
    <p:bodyStyle>
      <a:lvl1pPr marL="342900" indent="-342900" algn="l" rtl="0" eaLnBrk="0" fontAlgn="base" hangingPunct="0">
        <a:spcBef>
          <a:spcPct val="20000"/>
        </a:spcBef>
        <a:spcAft>
          <a:spcPct val="0"/>
        </a:spcAft>
        <a:buClr>
          <a:schemeClr val="accent2"/>
        </a:buClr>
        <a:buFont typeface="Wingdings" pitchFamily="2" charset="2"/>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a:solidFill>
            <a:schemeClr val="tx1"/>
          </a:solidFill>
          <a:latin typeface="+mn-lt"/>
        </a:defRPr>
      </a:lvl2pPr>
      <a:lvl3pPr marL="1143000" indent="-228600" algn="l" rtl="0" eaLnBrk="0" fontAlgn="base" hangingPunct="0">
        <a:spcBef>
          <a:spcPct val="20000"/>
        </a:spcBef>
        <a:spcAft>
          <a:spcPct val="0"/>
        </a:spcAft>
        <a:buFont typeface="Wingdings" pitchFamily="2" charset="2"/>
        <a:buChar char="§"/>
        <a:defRPr sz="2000">
          <a:solidFill>
            <a:schemeClr val="tx1"/>
          </a:solidFill>
          <a:latin typeface="+mn-lt"/>
        </a:defRPr>
      </a:lvl3pPr>
      <a:lvl4pPr marL="1600200" indent="-228600" algn="l" rtl="0" eaLnBrk="0" fontAlgn="base" hangingPunct="0">
        <a:spcBef>
          <a:spcPct val="20000"/>
        </a:spcBef>
        <a:spcAft>
          <a:spcPct val="0"/>
        </a:spcAft>
        <a:buChar char="–"/>
        <a:defRPr>
          <a:solidFill>
            <a:schemeClr val="tx1"/>
          </a:solidFill>
          <a:latin typeface="+mn-lt"/>
        </a:defRPr>
      </a:lvl4pPr>
      <a:lvl5pPr marL="2057400" indent="-228600" algn="l" rtl="0" eaLnBrk="0" fontAlgn="base" hangingPunct="0">
        <a:spcBef>
          <a:spcPct val="20000"/>
        </a:spcBef>
        <a:spcAft>
          <a:spcPct val="0"/>
        </a:spcAft>
        <a:buChar char="»"/>
        <a:defRPr>
          <a:solidFill>
            <a:schemeClr val="tx1"/>
          </a:solidFill>
          <a:latin typeface="+mn-lt"/>
        </a:defRPr>
      </a:lvl5pPr>
      <a:lvl6pPr marL="2514600" indent="-228600" algn="l" rtl="0" fontAlgn="base">
        <a:spcBef>
          <a:spcPct val="20000"/>
        </a:spcBef>
        <a:spcAft>
          <a:spcPct val="0"/>
        </a:spcAft>
        <a:buChar char="»"/>
        <a:defRPr>
          <a:solidFill>
            <a:schemeClr val="tx1"/>
          </a:solidFill>
          <a:latin typeface="+mn-lt"/>
        </a:defRPr>
      </a:lvl6pPr>
      <a:lvl7pPr marL="2971800" indent="-228600" algn="l" rtl="0" fontAlgn="base">
        <a:spcBef>
          <a:spcPct val="20000"/>
        </a:spcBef>
        <a:spcAft>
          <a:spcPct val="0"/>
        </a:spcAft>
        <a:buChar char="»"/>
        <a:defRPr>
          <a:solidFill>
            <a:schemeClr val="tx1"/>
          </a:solidFill>
          <a:latin typeface="+mn-lt"/>
        </a:defRPr>
      </a:lvl7pPr>
      <a:lvl8pPr marL="3429000" indent="-228600" algn="l" rtl="0" fontAlgn="base">
        <a:spcBef>
          <a:spcPct val="20000"/>
        </a:spcBef>
        <a:spcAft>
          <a:spcPct val="0"/>
        </a:spcAft>
        <a:buChar char="»"/>
        <a:defRPr>
          <a:solidFill>
            <a:schemeClr val="tx1"/>
          </a:solidFill>
          <a:latin typeface="+mn-lt"/>
        </a:defRPr>
      </a:lvl8pPr>
      <a:lvl9pPr marL="3886200" indent="-228600" algn="l" rtl="0" fontAlgn="base">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5122" name="Text Box 5"/>
          <p:cNvSpPr txBox="1">
            <a:spLocks noChangeArrowheads="1"/>
          </p:cNvSpPr>
          <p:nvPr/>
        </p:nvSpPr>
        <p:spPr bwMode="auto">
          <a:xfrm>
            <a:off x="1692275" y="1844675"/>
            <a:ext cx="5975350" cy="366713"/>
          </a:xfrm>
          <a:prstGeom prst="rect">
            <a:avLst/>
          </a:prstGeom>
          <a:noFill/>
          <a:ln w="9525">
            <a:noFill/>
            <a:miter lim="800000"/>
            <a:headEnd/>
            <a:tailEnd/>
          </a:ln>
        </p:spPr>
        <p:txBody>
          <a:bodyPr>
            <a:spAutoFit/>
          </a:bodyPr>
          <a:lstStyle/>
          <a:p>
            <a:pPr>
              <a:spcBef>
                <a:spcPct val="50000"/>
              </a:spcBef>
            </a:pPr>
            <a:endParaRPr lang="en-US">
              <a:solidFill>
                <a:schemeClr val="tx1"/>
              </a:solidFill>
            </a:endParaRPr>
          </a:p>
        </p:txBody>
      </p:sp>
      <p:sp>
        <p:nvSpPr>
          <p:cNvPr id="5123" name="Text Box 6"/>
          <p:cNvSpPr txBox="1">
            <a:spLocks noChangeArrowheads="1"/>
          </p:cNvSpPr>
          <p:nvPr/>
        </p:nvSpPr>
        <p:spPr bwMode="auto">
          <a:xfrm>
            <a:off x="611188" y="2228671"/>
            <a:ext cx="7921625" cy="1754326"/>
          </a:xfrm>
          <a:prstGeom prst="rect">
            <a:avLst/>
          </a:prstGeom>
          <a:noFill/>
          <a:ln w="9525">
            <a:noFill/>
            <a:miter lim="800000"/>
            <a:headEnd/>
            <a:tailEnd/>
          </a:ln>
        </p:spPr>
        <p:txBody>
          <a:bodyPr>
            <a:spAutoFit/>
          </a:bodyPr>
          <a:lstStyle/>
          <a:p>
            <a:pPr algn="ctr">
              <a:spcBef>
                <a:spcPct val="50000"/>
              </a:spcBef>
            </a:pPr>
            <a:r>
              <a:rPr lang="en-CA" sz="3600" b="1" dirty="0" smtClean="0">
                <a:solidFill>
                  <a:schemeClr val="bg1"/>
                </a:solidFill>
              </a:rPr>
              <a:t>Policy Applications of Environmental-Economic Accounting in Canada</a:t>
            </a:r>
            <a:endParaRPr lang="en-CA" sz="3600" b="1" dirty="0">
              <a:solidFill>
                <a:schemeClr val="bg1"/>
              </a:solidFill>
            </a:endParaRPr>
          </a:p>
        </p:txBody>
      </p:sp>
      <p:sp>
        <p:nvSpPr>
          <p:cNvPr id="5124" name="Text Box 7"/>
          <p:cNvSpPr txBox="1">
            <a:spLocks noChangeArrowheads="1"/>
          </p:cNvSpPr>
          <p:nvPr/>
        </p:nvSpPr>
        <p:spPr bwMode="auto">
          <a:xfrm rot="10800000" flipV="1">
            <a:off x="322263" y="3940313"/>
            <a:ext cx="8572500" cy="707886"/>
          </a:xfrm>
          <a:prstGeom prst="rect">
            <a:avLst/>
          </a:prstGeom>
          <a:noFill/>
          <a:ln w="9525">
            <a:noFill/>
            <a:miter lim="800000"/>
            <a:headEnd/>
            <a:tailEnd/>
          </a:ln>
        </p:spPr>
        <p:txBody>
          <a:bodyPr wrap="square">
            <a:spAutoFit/>
          </a:bodyPr>
          <a:lstStyle/>
          <a:p>
            <a:pPr algn="ctr">
              <a:spcBef>
                <a:spcPct val="50000"/>
              </a:spcBef>
            </a:pPr>
            <a:r>
              <a:rPr lang="en-CA" sz="2000" b="1" dirty="0" smtClean="0">
                <a:solidFill>
                  <a:schemeClr val="tx1"/>
                </a:solidFill>
              </a:rPr>
              <a:t>Regional Seminar on the System of Environmental-Economic Accounts (SEEA) Central Framework in the Caribbean</a:t>
            </a:r>
            <a:endParaRPr lang="en-US" sz="2000" b="1" dirty="0" smtClean="0">
              <a:solidFill>
                <a:schemeClr val="tx1"/>
              </a:solidFill>
            </a:endParaRPr>
          </a:p>
        </p:txBody>
      </p:sp>
      <p:sp>
        <p:nvSpPr>
          <p:cNvPr id="5125" name="Text Box 8"/>
          <p:cNvSpPr txBox="1">
            <a:spLocks noChangeArrowheads="1"/>
          </p:cNvSpPr>
          <p:nvPr/>
        </p:nvSpPr>
        <p:spPr bwMode="auto">
          <a:xfrm>
            <a:off x="611188" y="5499229"/>
            <a:ext cx="8064500" cy="630942"/>
          </a:xfrm>
          <a:prstGeom prst="rect">
            <a:avLst/>
          </a:prstGeom>
          <a:noFill/>
          <a:ln w="9525">
            <a:noFill/>
            <a:miter lim="800000"/>
            <a:headEnd/>
            <a:tailEnd/>
          </a:ln>
        </p:spPr>
        <p:txBody>
          <a:bodyPr>
            <a:spAutoFit/>
          </a:bodyPr>
          <a:lstStyle/>
          <a:p>
            <a:pPr algn="ctr">
              <a:spcBef>
                <a:spcPct val="50000"/>
              </a:spcBef>
            </a:pPr>
            <a:r>
              <a:rPr lang="en-CA" sz="1400" b="1" dirty="0">
                <a:solidFill>
                  <a:schemeClr val="tx1"/>
                </a:solidFill>
              </a:rPr>
              <a:t>Joe St. </a:t>
            </a:r>
            <a:r>
              <a:rPr lang="en-CA" sz="1400" b="1" dirty="0" smtClean="0">
                <a:solidFill>
                  <a:schemeClr val="tx1"/>
                </a:solidFill>
              </a:rPr>
              <a:t>Lawrence</a:t>
            </a:r>
            <a:endParaRPr lang="en-CA" sz="1400" b="1" dirty="0">
              <a:solidFill>
                <a:schemeClr val="tx1"/>
              </a:solidFill>
            </a:endParaRPr>
          </a:p>
          <a:p>
            <a:pPr algn="ctr">
              <a:spcBef>
                <a:spcPct val="50000"/>
              </a:spcBef>
            </a:pPr>
            <a:r>
              <a:rPr lang="en-CA" sz="1400" b="1" dirty="0" smtClean="0">
                <a:solidFill>
                  <a:schemeClr val="tx1"/>
                </a:solidFill>
              </a:rPr>
              <a:t>Statistics </a:t>
            </a:r>
            <a:r>
              <a:rPr lang="en-CA" sz="1400" b="1" dirty="0">
                <a:solidFill>
                  <a:schemeClr val="tx1"/>
                </a:solidFill>
              </a:rPr>
              <a:t>Canada </a:t>
            </a:r>
          </a:p>
        </p:txBody>
      </p:sp>
      <p:sp>
        <p:nvSpPr>
          <p:cNvPr id="5126" name="Text Box 9"/>
          <p:cNvSpPr txBox="1">
            <a:spLocks noChangeArrowheads="1"/>
          </p:cNvSpPr>
          <p:nvPr/>
        </p:nvSpPr>
        <p:spPr bwMode="auto">
          <a:xfrm>
            <a:off x="611560" y="4725144"/>
            <a:ext cx="8064500" cy="630942"/>
          </a:xfrm>
          <a:prstGeom prst="rect">
            <a:avLst/>
          </a:prstGeom>
          <a:noFill/>
          <a:ln w="9525">
            <a:noFill/>
            <a:miter lim="800000"/>
            <a:headEnd/>
            <a:tailEnd/>
          </a:ln>
        </p:spPr>
        <p:txBody>
          <a:bodyPr>
            <a:spAutoFit/>
          </a:bodyPr>
          <a:lstStyle/>
          <a:p>
            <a:pPr algn="ctr">
              <a:spcBef>
                <a:spcPct val="50000"/>
              </a:spcBef>
            </a:pPr>
            <a:r>
              <a:rPr lang="en-CA" sz="1400" dirty="0" smtClean="0">
                <a:solidFill>
                  <a:schemeClr val="tx1"/>
                </a:solidFill>
              </a:rPr>
              <a:t>February 6-7, 2014</a:t>
            </a:r>
          </a:p>
          <a:p>
            <a:pPr algn="ctr">
              <a:spcBef>
                <a:spcPct val="50000"/>
              </a:spcBef>
            </a:pPr>
            <a:r>
              <a:rPr lang="en-CA" sz="1400" dirty="0" smtClean="0">
                <a:solidFill>
                  <a:schemeClr val="tx1"/>
                </a:solidFill>
              </a:rPr>
              <a:t>Castries, Saint Lucia</a:t>
            </a:r>
            <a:endParaRPr lang="en-CA" sz="1400" dirty="0">
              <a:solidFill>
                <a:schemeClr val="tx1"/>
              </a:solidFill>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pPr>
              <a:defRPr/>
            </a:pPr>
            <a:fld id="{9CB6147B-A11E-4E11-B417-8BE79F88A807}" type="datetime1">
              <a:rPr lang="en-CA" smtClean="0"/>
              <a:pPr>
                <a:defRPr/>
              </a:pPr>
              <a:t>31/01/2014</a:t>
            </a:fld>
            <a:endParaRPr lang="en-CA"/>
          </a:p>
        </p:txBody>
      </p:sp>
      <p:sp>
        <p:nvSpPr>
          <p:cNvPr id="5" name="Footer Placeholder 4"/>
          <p:cNvSpPr>
            <a:spLocks noGrp="1"/>
          </p:cNvSpPr>
          <p:nvPr>
            <p:ph type="ftr" sz="quarter" idx="11"/>
          </p:nvPr>
        </p:nvSpPr>
        <p:spPr/>
        <p:txBody>
          <a:bodyPr/>
          <a:lstStyle/>
          <a:p>
            <a:pPr>
              <a:defRPr/>
            </a:pPr>
            <a:r>
              <a:rPr lang="en-CA" smtClean="0"/>
              <a:t>Statistics Canada • Statistique Canada</a:t>
            </a:r>
            <a:endParaRPr lang="en-CA"/>
          </a:p>
        </p:txBody>
      </p:sp>
      <p:sp>
        <p:nvSpPr>
          <p:cNvPr id="6" name="Slide Number Placeholder 5"/>
          <p:cNvSpPr>
            <a:spLocks noGrp="1"/>
          </p:cNvSpPr>
          <p:nvPr>
            <p:ph type="sldNum" sz="quarter" idx="12"/>
          </p:nvPr>
        </p:nvSpPr>
        <p:spPr/>
        <p:txBody>
          <a:bodyPr/>
          <a:lstStyle/>
          <a:p>
            <a:pPr>
              <a:defRPr/>
            </a:pPr>
            <a:fld id="{4ECF0955-D2C8-47D1-A812-A014566E4757}" type="slidenum">
              <a:rPr lang="en-CA" smtClean="0"/>
              <a:pPr>
                <a:defRPr/>
              </a:pPr>
              <a:t>10</a:t>
            </a:fld>
            <a:endParaRPr lang="en-CA"/>
          </a:p>
        </p:txBody>
      </p:sp>
      <p:sp>
        <p:nvSpPr>
          <p:cNvPr id="7" name="Rectangle 2"/>
          <p:cNvSpPr txBox="1">
            <a:spLocks noChangeArrowheads="1"/>
          </p:cNvSpPr>
          <p:nvPr/>
        </p:nvSpPr>
        <p:spPr bwMode="auto">
          <a:xfrm>
            <a:off x="323850" y="629568"/>
            <a:ext cx="8218488" cy="711200"/>
          </a:xfrm>
          <a:prstGeom prst="rect">
            <a:avLst/>
          </a:prstGeom>
          <a:noFill/>
          <a:ln>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CA" sz="2800" b="1" i="0" u="none" strike="noStrike" kern="0" cap="none" spc="0" normalizeH="0" baseline="0" noProof="0" dirty="0" smtClean="0">
                <a:ln>
                  <a:noFill/>
                </a:ln>
                <a:solidFill>
                  <a:srgbClr val="003366"/>
                </a:solidFill>
                <a:effectLst/>
                <a:uLnTx/>
                <a:uFillTx/>
                <a:latin typeface="+mj-lt"/>
                <a:ea typeface="+mj-ea"/>
                <a:cs typeface="+mj-cs"/>
              </a:rPr>
              <a:t>Questions?</a:t>
            </a:r>
          </a:p>
        </p:txBody>
      </p:sp>
      <p:sp>
        <p:nvSpPr>
          <p:cNvPr id="9" name="TextBox 8"/>
          <p:cNvSpPr txBox="1"/>
          <p:nvPr/>
        </p:nvSpPr>
        <p:spPr>
          <a:xfrm>
            <a:off x="484790" y="3861048"/>
            <a:ext cx="8191666" cy="2616101"/>
          </a:xfrm>
          <a:prstGeom prst="rect">
            <a:avLst/>
          </a:prstGeom>
          <a:noFill/>
        </p:spPr>
        <p:txBody>
          <a:bodyPr wrap="none" rtlCol="0">
            <a:spAutoFit/>
          </a:bodyPr>
          <a:lstStyle/>
          <a:p>
            <a:r>
              <a:rPr lang="en-CA" sz="2000" b="1" kern="0" dirty="0" smtClean="0">
                <a:solidFill>
                  <a:srgbClr val="003366"/>
                </a:solidFill>
                <a:latin typeface="+mj-lt"/>
                <a:ea typeface="+mj-ea"/>
                <a:cs typeface="+mj-cs"/>
              </a:rPr>
              <a:t>Joe St. Lawrence</a:t>
            </a:r>
          </a:p>
          <a:p>
            <a:endParaRPr lang="en-CA" sz="1400" b="1" kern="0" dirty="0" smtClean="0">
              <a:solidFill>
                <a:srgbClr val="003366"/>
              </a:solidFill>
              <a:latin typeface="+mj-lt"/>
              <a:ea typeface="+mj-ea"/>
              <a:cs typeface="+mj-cs"/>
            </a:endParaRPr>
          </a:p>
          <a:p>
            <a:r>
              <a:rPr lang="en-CA" sz="1400" b="1" kern="0" dirty="0" smtClean="0">
                <a:solidFill>
                  <a:srgbClr val="003366"/>
                </a:solidFill>
                <a:latin typeface="+mj-lt"/>
                <a:ea typeface="+mj-ea"/>
                <a:cs typeface="+mj-cs"/>
              </a:rPr>
              <a:t>Environment Accounts and Statistics | </a:t>
            </a:r>
            <a:r>
              <a:rPr lang="en-CA" sz="1400" b="1" kern="0" dirty="0" err="1" smtClean="0">
                <a:solidFill>
                  <a:srgbClr val="003366"/>
                </a:solidFill>
                <a:latin typeface="+mj-lt"/>
                <a:ea typeface="+mj-ea"/>
                <a:cs typeface="+mj-cs"/>
              </a:rPr>
              <a:t>Comptes</a:t>
            </a:r>
            <a:r>
              <a:rPr lang="en-CA" sz="1400" b="1" kern="0" dirty="0" smtClean="0">
                <a:solidFill>
                  <a:srgbClr val="003366"/>
                </a:solidFill>
                <a:latin typeface="+mj-lt"/>
                <a:ea typeface="+mj-ea"/>
                <a:cs typeface="+mj-cs"/>
              </a:rPr>
              <a:t> et </a:t>
            </a:r>
            <a:r>
              <a:rPr lang="en-CA" sz="1400" b="1" kern="0" dirty="0" err="1" smtClean="0">
                <a:solidFill>
                  <a:srgbClr val="003366"/>
                </a:solidFill>
                <a:latin typeface="+mj-lt"/>
                <a:ea typeface="+mj-ea"/>
                <a:cs typeface="+mj-cs"/>
              </a:rPr>
              <a:t>statistique</a:t>
            </a:r>
            <a:r>
              <a:rPr lang="en-CA" sz="1400" b="1" kern="0" dirty="0" smtClean="0">
                <a:solidFill>
                  <a:srgbClr val="003366"/>
                </a:solidFill>
                <a:latin typeface="+mj-lt"/>
                <a:ea typeface="+mj-ea"/>
                <a:cs typeface="+mj-cs"/>
              </a:rPr>
              <a:t> de </a:t>
            </a:r>
            <a:r>
              <a:rPr lang="en-CA" sz="1400" b="1" kern="0" dirty="0" err="1" smtClean="0">
                <a:solidFill>
                  <a:srgbClr val="003366"/>
                </a:solidFill>
                <a:latin typeface="+mj-lt"/>
                <a:ea typeface="+mj-ea"/>
                <a:cs typeface="+mj-cs"/>
              </a:rPr>
              <a:t>l'environnement</a:t>
            </a:r>
            <a:endParaRPr lang="en-CA" sz="1400" b="1" kern="0" dirty="0" smtClean="0">
              <a:solidFill>
                <a:srgbClr val="003366"/>
              </a:solidFill>
              <a:latin typeface="+mj-lt"/>
              <a:ea typeface="+mj-ea"/>
              <a:cs typeface="+mj-cs"/>
            </a:endParaRPr>
          </a:p>
          <a:p>
            <a:r>
              <a:rPr lang="en-CA" sz="1400" b="1" kern="0" dirty="0" smtClean="0">
                <a:solidFill>
                  <a:srgbClr val="003366"/>
                </a:solidFill>
                <a:latin typeface="+mj-lt"/>
                <a:ea typeface="+mj-ea"/>
                <a:cs typeface="+mj-cs"/>
              </a:rPr>
              <a:t>R.H. Coats Building | </a:t>
            </a:r>
            <a:r>
              <a:rPr lang="en-CA" sz="1400" b="1" kern="0" dirty="0" err="1" smtClean="0">
                <a:solidFill>
                  <a:srgbClr val="003366"/>
                </a:solidFill>
                <a:latin typeface="+mj-lt"/>
                <a:ea typeface="+mj-ea"/>
                <a:cs typeface="+mj-cs"/>
              </a:rPr>
              <a:t>Immeuble</a:t>
            </a:r>
            <a:r>
              <a:rPr lang="en-CA" sz="1400" b="1" kern="0" dirty="0" smtClean="0">
                <a:solidFill>
                  <a:srgbClr val="003366"/>
                </a:solidFill>
                <a:latin typeface="+mj-lt"/>
                <a:ea typeface="+mj-ea"/>
                <a:cs typeface="+mj-cs"/>
              </a:rPr>
              <a:t> R.-H.-Coats / Floor | </a:t>
            </a:r>
            <a:r>
              <a:rPr lang="en-CA" sz="1400" b="1" kern="0" dirty="0" err="1" smtClean="0">
                <a:solidFill>
                  <a:srgbClr val="003366"/>
                </a:solidFill>
                <a:latin typeface="+mj-lt"/>
                <a:ea typeface="+mj-ea"/>
                <a:cs typeface="+mj-cs"/>
              </a:rPr>
              <a:t>Étage</a:t>
            </a:r>
            <a:r>
              <a:rPr lang="en-CA" sz="1400" b="1" kern="0" dirty="0" smtClean="0">
                <a:solidFill>
                  <a:srgbClr val="003366"/>
                </a:solidFill>
                <a:latin typeface="+mj-lt"/>
                <a:ea typeface="+mj-ea"/>
                <a:cs typeface="+mj-cs"/>
              </a:rPr>
              <a:t> 25 M</a:t>
            </a:r>
          </a:p>
          <a:p>
            <a:r>
              <a:rPr lang="en-CA" sz="1400" b="1" kern="0" dirty="0" smtClean="0">
                <a:solidFill>
                  <a:srgbClr val="003366"/>
                </a:solidFill>
                <a:latin typeface="+mj-lt"/>
                <a:ea typeface="+mj-ea"/>
                <a:cs typeface="+mj-cs"/>
              </a:rPr>
              <a:t>Statistics Canada | 100 Tunney's Pasture Driveway, Ottawa ON K1A 0T6</a:t>
            </a:r>
          </a:p>
          <a:p>
            <a:r>
              <a:rPr lang="en-CA" sz="1400" b="1" kern="0" dirty="0" err="1" smtClean="0">
                <a:solidFill>
                  <a:srgbClr val="003366"/>
                </a:solidFill>
                <a:latin typeface="+mj-lt"/>
                <a:ea typeface="+mj-ea"/>
                <a:cs typeface="+mj-cs"/>
              </a:rPr>
              <a:t>Statistique</a:t>
            </a:r>
            <a:r>
              <a:rPr lang="en-CA" sz="1400" b="1" kern="0" dirty="0" smtClean="0">
                <a:solidFill>
                  <a:srgbClr val="003366"/>
                </a:solidFill>
                <a:latin typeface="+mj-lt"/>
                <a:ea typeface="+mj-ea"/>
                <a:cs typeface="+mj-cs"/>
              </a:rPr>
              <a:t> Canada | 100, promenade Tunney's Pasture, Ottawa ON K1A 0T6</a:t>
            </a:r>
          </a:p>
          <a:p>
            <a:r>
              <a:rPr lang="en-CA" sz="1400" b="1" kern="0" dirty="0" smtClean="0">
                <a:solidFill>
                  <a:srgbClr val="003366"/>
                </a:solidFill>
                <a:latin typeface="+mj-lt"/>
                <a:ea typeface="+mj-ea"/>
                <a:cs typeface="+mj-cs"/>
              </a:rPr>
              <a:t>Joe.St.Lawrence@statcan.gc.ca</a:t>
            </a:r>
          </a:p>
          <a:p>
            <a:r>
              <a:rPr lang="en-CA" sz="1400" b="1" kern="0" dirty="0" smtClean="0">
                <a:solidFill>
                  <a:srgbClr val="003366"/>
                </a:solidFill>
                <a:latin typeface="+mj-lt"/>
                <a:ea typeface="+mj-ea"/>
                <a:cs typeface="+mj-cs"/>
              </a:rPr>
              <a:t>Telephone | </a:t>
            </a:r>
            <a:r>
              <a:rPr lang="en-CA" sz="1400" b="1" kern="0" dirty="0" err="1" smtClean="0">
                <a:solidFill>
                  <a:srgbClr val="003366"/>
                </a:solidFill>
                <a:latin typeface="+mj-lt"/>
                <a:ea typeface="+mj-ea"/>
                <a:cs typeface="+mj-cs"/>
              </a:rPr>
              <a:t>Téléphone</a:t>
            </a:r>
            <a:r>
              <a:rPr lang="en-CA" sz="1400" b="1" kern="0" dirty="0" smtClean="0">
                <a:solidFill>
                  <a:srgbClr val="003366"/>
                </a:solidFill>
                <a:latin typeface="+mj-lt"/>
                <a:ea typeface="+mj-ea"/>
                <a:cs typeface="+mj-cs"/>
              </a:rPr>
              <a:t> 613-951-7709</a:t>
            </a:r>
          </a:p>
          <a:p>
            <a:r>
              <a:rPr lang="en-CA" sz="1400" b="1" kern="0" dirty="0" smtClean="0">
                <a:solidFill>
                  <a:srgbClr val="003366"/>
                </a:solidFill>
                <a:latin typeface="+mj-lt"/>
                <a:ea typeface="+mj-ea"/>
                <a:cs typeface="+mj-cs"/>
              </a:rPr>
              <a:t>Facsimile | </a:t>
            </a:r>
            <a:r>
              <a:rPr lang="en-CA" sz="1400" b="1" kern="0" dirty="0" err="1" smtClean="0">
                <a:solidFill>
                  <a:srgbClr val="003366"/>
                </a:solidFill>
                <a:latin typeface="+mj-lt"/>
                <a:ea typeface="+mj-ea"/>
                <a:cs typeface="+mj-cs"/>
              </a:rPr>
              <a:t>Télécopieur</a:t>
            </a:r>
            <a:r>
              <a:rPr lang="en-CA" sz="1400" b="1" kern="0" dirty="0" smtClean="0">
                <a:solidFill>
                  <a:srgbClr val="003366"/>
                </a:solidFill>
                <a:latin typeface="+mj-lt"/>
                <a:ea typeface="+mj-ea"/>
                <a:cs typeface="+mj-cs"/>
              </a:rPr>
              <a:t> 613-951-0634</a:t>
            </a:r>
          </a:p>
          <a:p>
            <a:r>
              <a:rPr lang="en-CA" sz="1400" b="1" kern="0" dirty="0" smtClean="0">
                <a:solidFill>
                  <a:srgbClr val="003366"/>
                </a:solidFill>
                <a:latin typeface="+mj-lt"/>
                <a:ea typeface="+mj-ea"/>
                <a:cs typeface="+mj-cs"/>
              </a:rPr>
              <a:t>Government of Canada | </a:t>
            </a:r>
            <a:r>
              <a:rPr lang="en-CA" sz="1400" b="1" kern="0" dirty="0" err="1" smtClean="0">
                <a:solidFill>
                  <a:srgbClr val="003366"/>
                </a:solidFill>
                <a:latin typeface="+mj-lt"/>
                <a:ea typeface="+mj-ea"/>
                <a:cs typeface="+mj-cs"/>
              </a:rPr>
              <a:t>Gouvernement</a:t>
            </a:r>
            <a:r>
              <a:rPr lang="en-CA" sz="1400" b="1" kern="0" dirty="0" smtClean="0">
                <a:solidFill>
                  <a:srgbClr val="003366"/>
                </a:solidFill>
                <a:latin typeface="+mj-lt"/>
                <a:ea typeface="+mj-ea"/>
                <a:cs typeface="+mj-cs"/>
              </a:rPr>
              <a:t> du Canada </a:t>
            </a:r>
          </a:p>
          <a:p>
            <a:endParaRPr lang="en-CA" dirty="0"/>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3"/>
          <p:cNvSpPr>
            <a:spLocks noGrp="1"/>
          </p:cNvSpPr>
          <p:nvPr>
            <p:ph type="dt" sz="quarter" idx="10"/>
          </p:nvPr>
        </p:nvSpPr>
        <p:spPr>
          <a:noFill/>
        </p:spPr>
        <p:txBody>
          <a:bodyPr/>
          <a:lstStyle/>
          <a:p>
            <a:fld id="{9E5FCC98-96F7-4AAF-AC99-F610FB721A0D}" type="datetime1">
              <a:rPr lang="en-CA" smtClean="0"/>
              <a:pPr/>
              <a:t>31/01/2014</a:t>
            </a:fld>
            <a:endParaRPr lang="en-CA" smtClean="0"/>
          </a:p>
        </p:txBody>
      </p:sp>
      <p:sp>
        <p:nvSpPr>
          <p:cNvPr id="10243" name="Footer Placeholder 4"/>
          <p:cNvSpPr>
            <a:spLocks noGrp="1"/>
          </p:cNvSpPr>
          <p:nvPr>
            <p:ph type="ftr" sz="quarter" idx="11"/>
          </p:nvPr>
        </p:nvSpPr>
        <p:spPr>
          <a:xfrm>
            <a:off x="2843213" y="6381750"/>
            <a:ext cx="2895600" cy="476250"/>
          </a:xfrm>
          <a:noFill/>
        </p:spPr>
        <p:txBody>
          <a:bodyPr/>
          <a:lstStyle/>
          <a:p>
            <a:r>
              <a:rPr lang="en-CA" smtClean="0"/>
              <a:t>Statistics Canada • Statistique Canada</a:t>
            </a:r>
          </a:p>
        </p:txBody>
      </p:sp>
      <p:sp>
        <p:nvSpPr>
          <p:cNvPr id="10244" name="Slide Number Placeholder 5"/>
          <p:cNvSpPr>
            <a:spLocks noGrp="1"/>
          </p:cNvSpPr>
          <p:nvPr>
            <p:ph type="sldNum" sz="quarter" idx="12"/>
          </p:nvPr>
        </p:nvSpPr>
        <p:spPr>
          <a:noFill/>
        </p:spPr>
        <p:txBody>
          <a:bodyPr/>
          <a:lstStyle/>
          <a:p>
            <a:fld id="{023069BE-36F2-46B9-87EA-F9B1C36081AC}" type="slidenum">
              <a:rPr lang="en-CA" smtClean="0"/>
              <a:pPr/>
              <a:t>2</a:t>
            </a:fld>
            <a:endParaRPr lang="en-CA" smtClean="0"/>
          </a:p>
        </p:txBody>
      </p:sp>
      <p:sp>
        <p:nvSpPr>
          <p:cNvPr id="10245" name="Rectangle 2"/>
          <p:cNvSpPr>
            <a:spLocks noGrp="1" noChangeArrowheads="1"/>
          </p:cNvSpPr>
          <p:nvPr>
            <p:ph type="title"/>
          </p:nvPr>
        </p:nvSpPr>
        <p:spPr bwMode="auto">
          <a:xfrm>
            <a:off x="323850" y="629568"/>
            <a:ext cx="8218488" cy="711200"/>
          </a:xfrm>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n-CA" sz="2800" b="1" dirty="0" smtClean="0">
                <a:solidFill>
                  <a:srgbClr val="003366"/>
                </a:solidFill>
              </a:rPr>
              <a:t>Main Policy Initiatives linked to SEEA</a:t>
            </a:r>
          </a:p>
        </p:txBody>
      </p:sp>
      <p:sp>
        <p:nvSpPr>
          <p:cNvPr id="10246" name="Rectangle 7"/>
          <p:cNvSpPr>
            <a:spLocks noChangeArrowheads="1"/>
          </p:cNvSpPr>
          <p:nvPr/>
        </p:nvSpPr>
        <p:spPr bwMode="auto">
          <a:xfrm>
            <a:off x="322584" y="2276872"/>
            <a:ext cx="8497888" cy="2308324"/>
          </a:xfrm>
          <a:prstGeom prst="rect">
            <a:avLst/>
          </a:prstGeom>
          <a:solidFill>
            <a:schemeClr val="bg1"/>
          </a:solidFill>
          <a:ln w="9525">
            <a:noFill/>
            <a:miter lim="800000"/>
            <a:headEnd/>
            <a:tailEnd/>
          </a:ln>
        </p:spPr>
        <p:txBody>
          <a:bodyPr wrap="square">
            <a:spAutoFit/>
          </a:bodyPr>
          <a:lstStyle/>
          <a:p>
            <a:pPr marL="4763" lvl="1"/>
            <a:r>
              <a:rPr lang="en-CA" sz="2400" b="1" dirty="0" smtClean="0">
                <a:solidFill>
                  <a:schemeClr val="accent2"/>
                </a:solidFill>
              </a:rPr>
              <a:t>1990-97 	</a:t>
            </a:r>
            <a:r>
              <a:rPr lang="en-CA" sz="2400" b="1" i="1" dirty="0" smtClean="0">
                <a:solidFill>
                  <a:schemeClr val="accent2"/>
                </a:solidFill>
              </a:rPr>
              <a:t>Canada’s Green Plan</a:t>
            </a:r>
          </a:p>
          <a:p>
            <a:pPr marL="342900" indent="-342900">
              <a:buAutoNum type="arabicPlain" startAt="1978"/>
            </a:pPr>
            <a:endParaRPr lang="en-CA" sz="2400" b="1" i="1" dirty="0" smtClean="0">
              <a:solidFill>
                <a:schemeClr val="accent2"/>
              </a:solidFill>
            </a:endParaRPr>
          </a:p>
          <a:p>
            <a:pPr marL="1793875" indent="-1782763"/>
            <a:r>
              <a:rPr lang="en-CA" sz="2400" b="1" dirty="0" smtClean="0">
                <a:solidFill>
                  <a:schemeClr val="accent2"/>
                </a:solidFill>
              </a:rPr>
              <a:t>2000-07	</a:t>
            </a:r>
            <a:r>
              <a:rPr lang="en-CA" sz="2400" b="1" i="1" dirty="0" smtClean="0">
                <a:solidFill>
                  <a:schemeClr val="accent2"/>
                </a:solidFill>
              </a:rPr>
              <a:t>Environment and Sustainable Development Indicators</a:t>
            </a:r>
            <a:endParaRPr lang="en-CA" sz="2400" b="1" dirty="0" smtClean="0">
              <a:solidFill>
                <a:schemeClr val="accent2"/>
              </a:solidFill>
            </a:endParaRPr>
          </a:p>
          <a:p>
            <a:pPr marL="342900" indent="-342900"/>
            <a:endParaRPr lang="en-CA" sz="2400" b="1" dirty="0" smtClean="0">
              <a:solidFill>
                <a:schemeClr val="accent2"/>
              </a:solidFill>
            </a:endParaRPr>
          </a:p>
          <a:p>
            <a:pPr marL="1793875" indent="-1793875"/>
            <a:r>
              <a:rPr lang="en-CA" sz="2400" b="1" dirty="0" smtClean="0">
                <a:solidFill>
                  <a:schemeClr val="accent2"/>
                </a:solidFill>
              </a:rPr>
              <a:t>2011-13 	</a:t>
            </a:r>
            <a:r>
              <a:rPr lang="en-CA" sz="2400" b="1" i="1" dirty="0" smtClean="0">
                <a:solidFill>
                  <a:schemeClr val="accent2"/>
                </a:solidFill>
              </a:rPr>
              <a:t>Measuring Ecosystem Goods and Services</a:t>
            </a:r>
            <a:endParaRPr lang="en-CA" sz="2400" b="1" dirty="0" smtClean="0">
              <a:solidFill>
                <a:schemeClr val="accent2"/>
              </a:solidFill>
            </a:endParaRP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pPr>
              <a:defRPr/>
            </a:pPr>
            <a:fld id="{9CB6147B-A11E-4E11-B417-8BE79F88A807}" type="datetime1">
              <a:rPr lang="en-CA" smtClean="0"/>
              <a:pPr>
                <a:defRPr/>
              </a:pPr>
              <a:t>31/01/2014</a:t>
            </a:fld>
            <a:endParaRPr lang="en-CA"/>
          </a:p>
        </p:txBody>
      </p:sp>
      <p:sp>
        <p:nvSpPr>
          <p:cNvPr id="5" name="Footer Placeholder 4"/>
          <p:cNvSpPr>
            <a:spLocks noGrp="1"/>
          </p:cNvSpPr>
          <p:nvPr>
            <p:ph type="ftr" sz="quarter" idx="11"/>
          </p:nvPr>
        </p:nvSpPr>
        <p:spPr/>
        <p:txBody>
          <a:bodyPr/>
          <a:lstStyle/>
          <a:p>
            <a:pPr>
              <a:defRPr/>
            </a:pPr>
            <a:r>
              <a:rPr lang="en-CA" smtClean="0"/>
              <a:t>Statistics Canada • Statistique Canada</a:t>
            </a:r>
            <a:endParaRPr lang="en-CA"/>
          </a:p>
        </p:txBody>
      </p:sp>
      <p:sp>
        <p:nvSpPr>
          <p:cNvPr id="6" name="Slide Number Placeholder 5"/>
          <p:cNvSpPr>
            <a:spLocks noGrp="1"/>
          </p:cNvSpPr>
          <p:nvPr>
            <p:ph type="sldNum" sz="quarter" idx="12"/>
          </p:nvPr>
        </p:nvSpPr>
        <p:spPr/>
        <p:txBody>
          <a:bodyPr/>
          <a:lstStyle/>
          <a:p>
            <a:pPr>
              <a:defRPr/>
            </a:pPr>
            <a:fld id="{4ECF0955-D2C8-47D1-A812-A014566E4757}" type="slidenum">
              <a:rPr lang="en-CA" smtClean="0"/>
              <a:pPr>
                <a:defRPr/>
              </a:pPr>
              <a:t>3</a:t>
            </a:fld>
            <a:endParaRPr lang="en-CA"/>
          </a:p>
        </p:txBody>
      </p:sp>
      <p:sp>
        <p:nvSpPr>
          <p:cNvPr id="7" name="Rectangle 2"/>
          <p:cNvSpPr txBox="1">
            <a:spLocks noChangeArrowheads="1"/>
          </p:cNvSpPr>
          <p:nvPr/>
        </p:nvSpPr>
        <p:spPr bwMode="auto">
          <a:xfrm>
            <a:off x="313952" y="629568"/>
            <a:ext cx="8218488" cy="711200"/>
          </a:xfrm>
          <a:prstGeom prst="rect">
            <a:avLst/>
          </a:prstGeom>
          <a:noFill/>
          <a:ln>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CA" sz="2800" b="1" kern="0" noProof="0" dirty="0" smtClean="0">
                <a:solidFill>
                  <a:srgbClr val="003366"/>
                </a:solidFill>
                <a:latin typeface="+mj-lt"/>
                <a:ea typeface="+mj-ea"/>
                <a:cs typeface="+mj-cs"/>
              </a:rPr>
              <a:t>The Green Plan</a:t>
            </a:r>
            <a:endParaRPr kumimoji="0" lang="en-CA" sz="2800" b="1" i="0" u="none" strike="noStrike" kern="0" cap="none" spc="0" normalizeH="0" baseline="0" noProof="0" dirty="0" smtClean="0">
              <a:ln>
                <a:noFill/>
              </a:ln>
              <a:solidFill>
                <a:srgbClr val="003366"/>
              </a:solidFill>
              <a:effectLst/>
              <a:uLnTx/>
              <a:uFillTx/>
              <a:latin typeface="+mj-lt"/>
              <a:ea typeface="+mj-ea"/>
              <a:cs typeface="+mj-cs"/>
            </a:endParaRPr>
          </a:p>
        </p:txBody>
      </p:sp>
      <p:sp>
        <p:nvSpPr>
          <p:cNvPr id="9" name="TextBox 8"/>
          <p:cNvSpPr txBox="1"/>
          <p:nvPr/>
        </p:nvSpPr>
        <p:spPr>
          <a:xfrm>
            <a:off x="484790" y="1700808"/>
            <a:ext cx="8047650" cy="369332"/>
          </a:xfrm>
          <a:prstGeom prst="rect">
            <a:avLst/>
          </a:prstGeom>
          <a:noFill/>
        </p:spPr>
        <p:txBody>
          <a:bodyPr wrap="square" rtlCol="0">
            <a:spAutoFit/>
          </a:bodyPr>
          <a:lstStyle/>
          <a:p>
            <a:endParaRPr lang="en-CA" dirty="0"/>
          </a:p>
        </p:txBody>
      </p:sp>
      <p:sp>
        <p:nvSpPr>
          <p:cNvPr id="8" name="TextBox 7"/>
          <p:cNvSpPr txBox="1"/>
          <p:nvPr/>
        </p:nvSpPr>
        <p:spPr>
          <a:xfrm>
            <a:off x="899592" y="1844824"/>
            <a:ext cx="184731" cy="369332"/>
          </a:xfrm>
          <a:prstGeom prst="rect">
            <a:avLst/>
          </a:prstGeom>
          <a:noFill/>
        </p:spPr>
        <p:txBody>
          <a:bodyPr wrap="none" rtlCol="0">
            <a:spAutoFit/>
          </a:bodyPr>
          <a:lstStyle/>
          <a:p>
            <a:endParaRPr lang="en-CA" dirty="0"/>
          </a:p>
        </p:txBody>
      </p:sp>
      <p:sp>
        <p:nvSpPr>
          <p:cNvPr id="12" name="TextBox 11"/>
          <p:cNvSpPr txBox="1"/>
          <p:nvPr/>
        </p:nvSpPr>
        <p:spPr>
          <a:xfrm>
            <a:off x="484790" y="1556792"/>
            <a:ext cx="8047650" cy="4708981"/>
          </a:xfrm>
          <a:prstGeom prst="rect">
            <a:avLst/>
          </a:prstGeom>
          <a:noFill/>
        </p:spPr>
        <p:txBody>
          <a:bodyPr wrap="square" rtlCol="0">
            <a:spAutoFit/>
          </a:bodyPr>
          <a:lstStyle/>
          <a:p>
            <a:r>
              <a:rPr lang="en-CA" sz="2000" b="1" kern="0" dirty="0" smtClean="0">
                <a:solidFill>
                  <a:srgbClr val="003366"/>
                </a:solidFill>
                <a:latin typeface="+mj-lt"/>
                <a:ea typeface="+mj-ea"/>
                <a:cs typeface="+mj-cs"/>
              </a:rPr>
              <a:t>Initiation</a:t>
            </a:r>
          </a:p>
          <a:p>
            <a:r>
              <a:rPr lang="en-CA" sz="2000" b="1" kern="0" dirty="0" smtClean="0">
                <a:solidFill>
                  <a:srgbClr val="003366"/>
                </a:solidFill>
                <a:latin typeface="+mj-lt"/>
                <a:ea typeface="+mj-ea"/>
                <a:cs typeface="+mj-cs"/>
              </a:rPr>
              <a:t>	</a:t>
            </a:r>
            <a:r>
              <a:rPr lang="en-CA" sz="2000" kern="0" dirty="0" smtClean="0">
                <a:solidFill>
                  <a:srgbClr val="003366"/>
                </a:solidFill>
                <a:latin typeface="+mn-lt"/>
                <a:ea typeface="+mj-ea"/>
                <a:cs typeface="+mj-cs"/>
              </a:rPr>
              <a:t>1990 Federal Budget</a:t>
            </a:r>
          </a:p>
          <a:p>
            <a:r>
              <a:rPr lang="en-CA" sz="2000" kern="0" dirty="0" smtClean="0">
                <a:solidFill>
                  <a:srgbClr val="003366"/>
                </a:solidFill>
                <a:latin typeface="+mn-lt"/>
                <a:ea typeface="+mj-ea"/>
                <a:cs typeface="+mj-cs"/>
              </a:rPr>
              <a:t>	</a:t>
            </a:r>
          </a:p>
          <a:p>
            <a:r>
              <a:rPr lang="en-CA" sz="2000" b="1" kern="0" dirty="0" smtClean="0">
                <a:solidFill>
                  <a:srgbClr val="003366"/>
                </a:solidFill>
                <a:latin typeface="+mj-lt"/>
                <a:ea typeface="+mj-ea"/>
                <a:cs typeface="+mj-cs"/>
              </a:rPr>
              <a:t>Objectives</a:t>
            </a:r>
          </a:p>
          <a:p>
            <a:r>
              <a:rPr lang="en-CA" sz="2000" b="1" kern="0" dirty="0" smtClean="0">
                <a:solidFill>
                  <a:srgbClr val="003366"/>
                </a:solidFill>
                <a:latin typeface="+mj-lt"/>
                <a:ea typeface="+mj-ea"/>
                <a:cs typeface="+mj-cs"/>
              </a:rPr>
              <a:t>	</a:t>
            </a:r>
            <a:r>
              <a:rPr lang="en-CA" sz="2000" kern="0" dirty="0" smtClean="0">
                <a:solidFill>
                  <a:srgbClr val="003366"/>
                </a:solidFill>
                <a:latin typeface="+mn-lt"/>
                <a:ea typeface="+mj-ea"/>
                <a:cs typeface="+mj-cs"/>
              </a:rPr>
              <a:t>To initiate development of a system of environmental and resource accounts that would quantify the links between the environment and the economy.</a:t>
            </a:r>
          </a:p>
          <a:p>
            <a:endParaRPr lang="en-CA" sz="2000" b="1" kern="0" dirty="0" smtClean="0">
              <a:solidFill>
                <a:srgbClr val="003366"/>
              </a:solidFill>
              <a:latin typeface="+mj-lt"/>
              <a:ea typeface="+mj-ea"/>
              <a:cs typeface="+mj-cs"/>
            </a:endParaRPr>
          </a:p>
          <a:p>
            <a:r>
              <a:rPr lang="en-CA" sz="2000" b="1" kern="0" dirty="0" smtClean="0">
                <a:solidFill>
                  <a:srgbClr val="003366"/>
                </a:solidFill>
                <a:latin typeface="+mj-lt"/>
                <a:ea typeface="+mj-ea"/>
                <a:cs typeface="+mj-cs"/>
              </a:rPr>
              <a:t>Outcome</a:t>
            </a:r>
            <a:endParaRPr lang="en-CA" sz="1400" b="1" kern="0" dirty="0" smtClean="0">
              <a:solidFill>
                <a:srgbClr val="003366"/>
              </a:solidFill>
              <a:latin typeface="+mj-lt"/>
              <a:ea typeface="+mj-ea"/>
              <a:cs typeface="+mj-cs"/>
            </a:endParaRPr>
          </a:p>
          <a:p>
            <a:r>
              <a:rPr lang="en-CA" dirty="0" smtClean="0"/>
              <a:t>	</a:t>
            </a:r>
            <a:r>
              <a:rPr lang="en-CA" sz="2000" i="1" kern="0" dirty="0" smtClean="0">
                <a:solidFill>
                  <a:srgbClr val="003366"/>
                </a:solidFill>
                <a:latin typeface="+mn-lt"/>
                <a:ea typeface="+mj-ea"/>
                <a:cs typeface="+mj-cs"/>
              </a:rPr>
              <a:t>Canadian System of Environmental and Resource Accounts</a:t>
            </a:r>
          </a:p>
          <a:p>
            <a:r>
              <a:rPr lang="en-CA" sz="2000" kern="0" dirty="0" smtClean="0">
                <a:solidFill>
                  <a:srgbClr val="003366"/>
                </a:solidFill>
                <a:latin typeface="+mn-lt"/>
                <a:ea typeface="+mj-ea"/>
                <a:cs typeface="+mj-cs"/>
              </a:rPr>
              <a:t>	</a:t>
            </a:r>
            <a:r>
              <a:rPr lang="en-CA" sz="2000" b="1" kern="0" dirty="0" smtClean="0">
                <a:solidFill>
                  <a:srgbClr val="003366"/>
                </a:solidFill>
                <a:latin typeface="+mn-lt"/>
                <a:ea typeface="+mj-ea"/>
                <a:cs typeface="+mj-cs"/>
              </a:rPr>
              <a:t>Accounts: </a:t>
            </a:r>
            <a:r>
              <a:rPr lang="en-CA" sz="2000" kern="0" dirty="0" smtClean="0">
                <a:solidFill>
                  <a:srgbClr val="003366"/>
                </a:solidFill>
                <a:latin typeface="+mn-lt"/>
                <a:ea typeface="+mj-ea"/>
                <a:cs typeface="+mj-cs"/>
              </a:rPr>
              <a:t>Physical Flows (water, energy, GHG)</a:t>
            </a:r>
          </a:p>
          <a:p>
            <a:r>
              <a:rPr lang="en-CA" sz="2000" kern="0" dirty="0" smtClean="0">
                <a:solidFill>
                  <a:srgbClr val="003366"/>
                </a:solidFill>
                <a:latin typeface="+mn-lt"/>
                <a:ea typeface="+mj-ea"/>
                <a:cs typeface="+mj-cs"/>
              </a:rPr>
              <a:t>	Assets (minerals, energy, timber), Land</a:t>
            </a:r>
          </a:p>
          <a:p>
            <a:r>
              <a:rPr lang="en-CA" sz="2000" kern="0" dirty="0" smtClean="0">
                <a:solidFill>
                  <a:srgbClr val="003366"/>
                </a:solidFill>
                <a:latin typeface="+mn-lt"/>
                <a:ea typeface="+mj-ea"/>
                <a:cs typeface="+mj-cs"/>
              </a:rPr>
              <a:t>	Related indicators</a:t>
            </a:r>
          </a:p>
          <a:p>
            <a:r>
              <a:rPr lang="en-CA" sz="2000" kern="0" dirty="0" smtClean="0">
                <a:solidFill>
                  <a:srgbClr val="003366"/>
                </a:solidFill>
                <a:latin typeface="+mn-lt"/>
                <a:ea typeface="+mj-ea"/>
                <a:cs typeface="+mj-cs"/>
              </a:rPr>
              <a:t>	</a:t>
            </a:r>
            <a:r>
              <a:rPr lang="en-CA" sz="2000" b="1" kern="0" dirty="0" smtClean="0">
                <a:solidFill>
                  <a:srgbClr val="003366"/>
                </a:solidFill>
                <a:latin typeface="+mn-lt"/>
                <a:ea typeface="+mj-ea"/>
                <a:cs typeface="+mj-cs"/>
              </a:rPr>
              <a:t>Surveys: </a:t>
            </a:r>
            <a:r>
              <a:rPr lang="en-CA" sz="2000" kern="0" dirty="0" smtClean="0">
                <a:solidFill>
                  <a:srgbClr val="003366"/>
                </a:solidFill>
                <a:latin typeface="+mn-lt"/>
                <a:ea typeface="+mj-ea"/>
                <a:cs typeface="+mj-cs"/>
              </a:rPr>
              <a:t>Environmental Protection Expenditures, </a:t>
            </a:r>
          </a:p>
          <a:p>
            <a:r>
              <a:rPr lang="en-CA" sz="2000" kern="0" dirty="0" smtClean="0">
                <a:solidFill>
                  <a:srgbClr val="003366"/>
                </a:solidFill>
                <a:latin typeface="+mn-lt"/>
                <a:ea typeface="+mj-ea"/>
                <a:cs typeface="+mj-cs"/>
              </a:rPr>
              <a:t>	Environmental Goods and Services</a:t>
            </a: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pPr>
              <a:defRPr/>
            </a:pPr>
            <a:fld id="{9CB6147B-A11E-4E11-B417-8BE79F88A807}" type="datetime1">
              <a:rPr lang="en-CA" smtClean="0"/>
              <a:pPr>
                <a:defRPr/>
              </a:pPr>
              <a:t>31/01/2014</a:t>
            </a:fld>
            <a:endParaRPr lang="en-CA"/>
          </a:p>
        </p:txBody>
      </p:sp>
      <p:sp>
        <p:nvSpPr>
          <p:cNvPr id="5" name="Footer Placeholder 4"/>
          <p:cNvSpPr>
            <a:spLocks noGrp="1"/>
          </p:cNvSpPr>
          <p:nvPr>
            <p:ph type="ftr" sz="quarter" idx="11"/>
          </p:nvPr>
        </p:nvSpPr>
        <p:spPr/>
        <p:txBody>
          <a:bodyPr/>
          <a:lstStyle/>
          <a:p>
            <a:pPr>
              <a:defRPr/>
            </a:pPr>
            <a:r>
              <a:rPr lang="en-CA" smtClean="0"/>
              <a:t>Statistics Canada • Statistique Canada</a:t>
            </a:r>
            <a:endParaRPr lang="en-CA"/>
          </a:p>
        </p:txBody>
      </p:sp>
      <p:sp>
        <p:nvSpPr>
          <p:cNvPr id="6" name="Slide Number Placeholder 5"/>
          <p:cNvSpPr>
            <a:spLocks noGrp="1"/>
          </p:cNvSpPr>
          <p:nvPr>
            <p:ph type="sldNum" sz="quarter" idx="12"/>
          </p:nvPr>
        </p:nvSpPr>
        <p:spPr/>
        <p:txBody>
          <a:bodyPr/>
          <a:lstStyle/>
          <a:p>
            <a:pPr>
              <a:defRPr/>
            </a:pPr>
            <a:fld id="{4ECF0955-D2C8-47D1-A812-A014566E4757}" type="slidenum">
              <a:rPr lang="en-CA" smtClean="0"/>
              <a:pPr>
                <a:defRPr/>
              </a:pPr>
              <a:t>4</a:t>
            </a:fld>
            <a:endParaRPr lang="en-CA"/>
          </a:p>
        </p:txBody>
      </p:sp>
      <p:sp>
        <p:nvSpPr>
          <p:cNvPr id="7" name="Rectangle 2"/>
          <p:cNvSpPr txBox="1">
            <a:spLocks noChangeArrowheads="1"/>
          </p:cNvSpPr>
          <p:nvPr/>
        </p:nvSpPr>
        <p:spPr bwMode="auto">
          <a:xfrm>
            <a:off x="313952" y="476672"/>
            <a:ext cx="8218488" cy="711200"/>
          </a:xfrm>
          <a:prstGeom prst="rect">
            <a:avLst/>
          </a:prstGeom>
          <a:noFill/>
          <a:ln>
            <a:miter lim="800000"/>
            <a:headEnd/>
            <a:tailEnd/>
          </a:ln>
        </p:spPr>
        <p:txBody>
          <a:bodyPr vert="horz" wrap="square" lIns="91440" tIns="45720" rIns="91440" bIns="45720" numCol="1" anchor="t" anchorCtr="0" compatLnSpc="1">
            <a:prstTxWarp prst="textNoShape">
              <a:avLst/>
            </a:prstTxWarp>
          </a:bodyPr>
          <a:lstStyle/>
          <a:p>
            <a:pPr lvl="0">
              <a:defRPr/>
            </a:pPr>
            <a:r>
              <a:rPr lang="en-CA" sz="2800" b="1" kern="0" dirty="0" smtClean="0">
                <a:solidFill>
                  <a:srgbClr val="003366"/>
                </a:solidFill>
                <a:latin typeface="+mj-lt"/>
                <a:ea typeface="+mj-ea"/>
                <a:cs typeface="+mj-cs"/>
              </a:rPr>
              <a:t>Environment and Sustainable Development Indicators</a:t>
            </a:r>
          </a:p>
        </p:txBody>
      </p:sp>
      <p:sp>
        <p:nvSpPr>
          <p:cNvPr id="9" name="TextBox 8"/>
          <p:cNvSpPr txBox="1"/>
          <p:nvPr/>
        </p:nvSpPr>
        <p:spPr>
          <a:xfrm>
            <a:off x="484790" y="1700808"/>
            <a:ext cx="8047650" cy="369332"/>
          </a:xfrm>
          <a:prstGeom prst="rect">
            <a:avLst/>
          </a:prstGeom>
          <a:noFill/>
        </p:spPr>
        <p:txBody>
          <a:bodyPr wrap="square" rtlCol="0">
            <a:spAutoFit/>
          </a:bodyPr>
          <a:lstStyle/>
          <a:p>
            <a:endParaRPr lang="en-CA" dirty="0"/>
          </a:p>
        </p:txBody>
      </p:sp>
      <p:sp>
        <p:nvSpPr>
          <p:cNvPr id="8" name="TextBox 7"/>
          <p:cNvSpPr txBox="1"/>
          <p:nvPr/>
        </p:nvSpPr>
        <p:spPr>
          <a:xfrm>
            <a:off x="899592" y="1844824"/>
            <a:ext cx="184731" cy="369332"/>
          </a:xfrm>
          <a:prstGeom prst="rect">
            <a:avLst/>
          </a:prstGeom>
          <a:noFill/>
        </p:spPr>
        <p:txBody>
          <a:bodyPr wrap="none" rtlCol="0">
            <a:spAutoFit/>
          </a:bodyPr>
          <a:lstStyle/>
          <a:p>
            <a:endParaRPr lang="en-CA" dirty="0"/>
          </a:p>
        </p:txBody>
      </p:sp>
      <p:sp>
        <p:nvSpPr>
          <p:cNvPr id="12" name="TextBox 11"/>
          <p:cNvSpPr txBox="1"/>
          <p:nvPr/>
        </p:nvSpPr>
        <p:spPr>
          <a:xfrm>
            <a:off x="484790" y="1412776"/>
            <a:ext cx="8047650" cy="5016758"/>
          </a:xfrm>
          <a:prstGeom prst="rect">
            <a:avLst/>
          </a:prstGeom>
          <a:noFill/>
        </p:spPr>
        <p:txBody>
          <a:bodyPr wrap="square" rtlCol="0">
            <a:spAutoFit/>
          </a:bodyPr>
          <a:lstStyle/>
          <a:p>
            <a:r>
              <a:rPr lang="en-CA" sz="2000" b="1" kern="0" dirty="0" smtClean="0">
                <a:solidFill>
                  <a:srgbClr val="003366"/>
                </a:solidFill>
                <a:latin typeface="+mj-lt"/>
                <a:ea typeface="+mj-ea"/>
                <a:cs typeface="+mj-cs"/>
              </a:rPr>
              <a:t>Initiation</a:t>
            </a:r>
          </a:p>
          <a:p>
            <a:r>
              <a:rPr lang="en-CA" sz="2000" b="1" kern="0" dirty="0" smtClean="0">
                <a:solidFill>
                  <a:srgbClr val="003366"/>
                </a:solidFill>
                <a:latin typeface="+mj-lt"/>
                <a:ea typeface="+mj-ea"/>
                <a:cs typeface="+mj-cs"/>
              </a:rPr>
              <a:t>	</a:t>
            </a:r>
            <a:r>
              <a:rPr lang="en-CA" sz="2000" kern="0" dirty="0" smtClean="0">
                <a:solidFill>
                  <a:srgbClr val="003366"/>
                </a:solidFill>
                <a:latin typeface="+mn-lt"/>
                <a:ea typeface="+mj-ea"/>
                <a:cs typeface="+mj-cs"/>
              </a:rPr>
              <a:t>2000 Federal Budget</a:t>
            </a:r>
          </a:p>
          <a:p>
            <a:r>
              <a:rPr lang="en-CA" sz="2000" kern="0" dirty="0" smtClean="0">
                <a:solidFill>
                  <a:srgbClr val="003366"/>
                </a:solidFill>
                <a:latin typeface="+mn-lt"/>
                <a:ea typeface="+mj-ea"/>
                <a:cs typeface="+mj-cs"/>
              </a:rPr>
              <a:t>	</a:t>
            </a:r>
          </a:p>
          <a:p>
            <a:r>
              <a:rPr lang="en-CA" sz="2000" b="1" kern="0" dirty="0" smtClean="0">
                <a:solidFill>
                  <a:srgbClr val="003366"/>
                </a:solidFill>
                <a:latin typeface="+mj-lt"/>
                <a:ea typeface="+mj-ea"/>
                <a:cs typeface="+mj-cs"/>
              </a:rPr>
              <a:t>Objectives</a:t>
            </a:r>
          </a:p>
          <a:p>
            <a:r>
              <a:rPr lang="en-CA" sz="2000" b="1" kern="0" dirty="0" smtClean="0">
                <a:solidFill>
                  <a:srgbClr val="003366"/>
                </a:solidFill>
                <a:latin typeface="+mj-lt"/>
                <a:ea typeface="+mj-ea"/>
                <a:cs typeface="+mj-cs"/>
              </a:rPr>
              <a:t>	</a:t>
            </a:r>
            <a:r>
              <a:rPr lang="en-CA" sz="2000" kern="0" dirty="0" smtClean="0">
                <a:solidFill>
                  <a:srgbClr val="003366"/>
                </a:solidFill>
                <a:latin typeface="+mn-lt"/>
                <a:ea typeface="+mj-ea"/>
                <a:cs typeface="+mj-cs"/>
              </a:rPr>
              <a:t>To find ways to track the impact of current economic practices on the natural and human assets that will be needed by future generations of Canadians.</a:t>
            </a:r>
          </a:p>
          <a:p>
            <a:endParaRPr lang="en-CA" sz="2000" b="1" kern="0" dirty="0" smtClean="0">
              <a:solidFill>
                <a:srgbClr val="003366"/>
              </a:solidFill>
              <a:latin typeface="+mj-lt"/>
              <a:ea typeface="+mj-ea"/>
              <a:cs typeface="+mj-cs"/>
            </a:endParaRPr>
          </a:p>
          <a:p>
            <a:r>
              <a:rPr lang="en-CA" sz="2000" b="1" kern="0" dirty="0" smtClean="0">
                <a:solidFill>
                  <a:srgbClr val="003366"/>
                </a:solidFill>
                <a:latin typeface="+mj-lt"/>
                <a:ea typeface="+mj-ea"/>
                <a:cs typeface="+mj-cs"/>
              </a:rPr>
              <a:t>Outcome</a:t>
            </a:r>
            <a:endParaRPr lang="en-CA" sz="1400" b="1" kern="0" dirty="0" smtClean="0">
              <a:solidFill>
                <a:srgbClr val="003366"/>
              </a:solidFill>
              <a:latin typeface="+mj-lt"/>
              <a:ea typeface="+mj-ea"/>
              <a:cs typeface="+mj-cs"/>
            </a:endParaRPr>
          </a:p>
          <a:p>
            <a:r>
              <a:rPr lang="en-CA" dirty="0" smtClean="0"/>
              <a:t>	</a:t>
            </a:r>
            <a:r>
              <a:rPr lang="en-CA" sz="2000" b="1" kern="0" dirty="0" smtClean="0">
                <a:solidFill>
                  <a:srgbClr val="003366"/>
                </a:solidFill>
                <a:latin typeface="+mn-lt"/>
                <a:ea typeface="+mj-ea"/>
                <a:cs typeface="+mj-cs"/>
              </a:rPr>
              <a:t>Reports: </a:t>
            </a:r>
            <a:r>
              <a:rPr lang="en-CA" sz="2000" i="1" kern="0" dirty="0" smtClean="0">
                <a:solidFill>
                  <a:srgbClr val="003366"/>
                </a:solidFill>
                <a:latin typeface="+mn-lt"/>
                <a:ea typeface="+mj-ea"/>
                <a:cs typeface="+mj-cs"/>
              </a:rPr>
              <a:t>2003 State of the Debate Report,</a:t>
            </a:r>
          </a:p>
          <a:p>
            <a:r>
              <a:rPr lang="en-CA" sz="2000" i="1" kern="0" dirty="0" smtClean="0">
                <a:solidFill>
                  <a:srgbClr val="003366"/>
                </a:solidFill>
                <a:latin typeface="+mn-lt"/>
                <a:ea typeface="+mj-ea"/>
                <a:cs typeface="+mj-cs"/>
              </a:rPr>
              <a:t>	2006-08 Canadian Environmental Sustainability Indicators</a:t>
            </a:r>
          </a:p>
          <a:p>
            <a:r>
              <a:rPr lang="en-CA" sz="2000" i="1" kern="0" dirty="0" smtClean="0">
                <a:solidFill>
                  <a:srgbClr val="003366"/>
                </a:solidFill>
                <a:latin typeface="+mn-lt"/>
                <a:ea typeface="+mj-ea"/>
                <a:cs typeface="+mj-cs"/>
              </a:rPr>
              <a:t>	</a:t>
            </a:r>
            <a:r>
              <a:rPr lang="en-CA" sz="2000" b="1" kern="0" dirty="0" smtClean="0">
                <a:solidFill>
                  <a:srgbClr val="003366"/>
                </a:solidFill>
                <a:latin typeface="+mn-lt"/>
                <a:ea typeface="+mj-ea"/>
                <a:cs typeface="+mj-cs"/>
              </a:rPr>
              <a:t>Indicators: </a:t>
            </a:r>
            <a:r>
              <a:rPr lang="en-CA" sz="2000" i="1" kern="0" dirty="0" smtClean="0">
                <a:solidFill>
                  <a:srgbClr val="003366"/>
                </a:solidFill>
                <a:latin typeface="+mn-lt"/>
                <a:ea typeface="+mj-ea"/>
                <a:cs typeface="+mj-cs"/>
              </a:rPr>
              <a:t>Air Quality, Water Quality, GHG Emissions</a:t>
            </a:r>
          </a:p>
          <a:p>
            <a:pPr marL="890588" indent="-890588"/>
            <a:r>
              <a:rPr lang="en-CA" sz="2000" i="1" kern="0" dirty="0" smtClean="0">
                <a:solidFill>
                  <a:srgbClr val="003366"/>
                </a:solidFill>
                <a:latin typeface="+mn-lt"/>
                <a:ea typeface="+mj-ea"/>
                <a:cs typeface="+mj-cs"/>
              </a:rPr>
              <a:t>	</a:t>
            </a:r>
            <a:r>
              <a:rPr lang="en-CA" sz="2000" b="1" kern="0" dirty="0" smtClean="0">
                <a:solidFill>
                  <a:srgbClr val="003366"/>
                </a:solidFill>
                <a:latin typeface="+mn-lt"/>
                <a:ea typeface="+mj-ea"/>
                <a:cs typeface="+mj-cs"/>
              </a:rPr>
              <a:t>Surveys: </a:t>
            </a:r>
            <a:r>
              <a:rPr lang="en-CA" sz="2000" i="1" kern="0" dirty="0" smtClean="0">
                <a:solidFill>
                  <a:srgbClr val="003366"/>
                </a:solidFill>
                <a:latin typeface="+mn-lt"/>
                <a:ea typeface="+mj-ea"/>
                <a:cs typeface="+mj-cs"/>
              </a:rPr>
              <a:t>Households and the Environment, Industrial Water Use, Agricultural Water Use, Drinking Water Treatment Plants</a:t>
            </a:r>
          </a:p>
          <a:p>
            <a:pPr marL="890588" indent="-890588"/>
            <a:r>
              <a:rPr lang="en-CA" sz="2000" kern="0" dirty="0" smtClean="0">
                <a:solidFill>
                  <a:srgbClr val="003366"/>
                </a:solidFill>
                <a:latin typeface="+mn-lt"/>
                <a:ea typeface="+mj-ea"/>
                <a:cs typeface="+mj-cs"/>
              </a:rPr>
              <a:t>	</a:t>
            </a:r>
            <a:r>
              <a:rPr lang="en-CA" sz="2000" b="1" kern="0" dirty="0" smtClean="0">
                <a:solidFill>
                  <a:srgbClr val="003366"/>
                </a:solidFill>
                <a:latin typeface="+mn-lt"/>
                <a:ea typeface="+mj-ea"/>
                <a:cs typeface="+mj-cs"/>
              </a:rPr>
              <a:t>Links: </a:t>
            </a:r>
            <a:r>
              <a:rPr lang="en-CA" sz="2000" kern="0" dirty="0" smtClean="0">
                <a:solidFill>
                  <a:srgbClr val="003366"/>
                </a:solidFill>
                <a:latin typeface="+mn-lt"/>
                <a:ea typeface="+mj-ea"/>
                <a:cs typeface="+mj-cs"/>
              </a:rPr>
              <a:t>Ongoing contribution to Federal Sustainable Development Strategy indicators</a:t>
            </a: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pPr>
              <a:defRPr/>
            </a:pPr>
            <a:fld id="{9CB6147B-A11E-4E11-B417-8BE79F88A807}" type="datetime1">
              <a:rPr lang="en-CA" smtClean="0"/>
              <a:pPr>
                <a:defRPr/>
              </a:pPr>
              <a:t>31/01/2014</a:t>
            </a:fld>
            <a:endParaRPr lang="en-CA"/>
          </a:p>
        </p:txBody>
      </p:sp>
      <p:sp>
        <p:nvSpPr>
          <p:cNvPr id="5" name="Footer Placeholder 4"/>
          <p:cNvSpPr>
            <a:spLocks noGrp="1"/>
          </p:cNvSpPr>
          <p:nvPr>
            <p:ph type="ftr" sz="quarter" idx="11"/>
          </p:nvPr>
        </p:nvSpPr>
        <p:spPr/>
        <p:txBody>
          <a:bodyPr/>
          <a:lstStyle/>
          <a:p>
            <a:pPr>
              <a:defRPr/>
            </a:pPr>
            <a:r>
              <a:rPr lang="en-CA" smtClean="0"/>
              <a:t>Statistics Canada • Statistique Canada</a:t>
            </a:r>
            <a:endParaRPr lang="en-CA"/>
          </a:p>
        </p:txBody>
      </p:sp>
      <p:sp>
        <p:nvSpPr>
          <p:cNvPr id="6" name="Slide Number Placeholder 5"/>
          <p:cNvSpPr>
            <a:spLocks noGrp="1"/>
          </p:cNvSpPr>
          <p:nvPr>
            <p:ph type="sldNum" sz="quarter" idx="12"/>
          </p:nvPr>
        </p:nvSpPr>
        <p:spPr/>
        <p:txBody>
          <a:bodyPr/>
          <a:lstStyle/>
          <a:p>
            <a:pPr>
              <a:defRPr/>
            </a:pPr>
            <a:fld id="{4ECF0955-D2C8-47D1-A812-A014566E4757}" type="slidenum">
              <a:rPr lang="en-CA" smtClean="0"/>
              <a:pPr>
                <a:defRPr/>
              </a:pPr>
              <a:t>5</a:t>
            </a:fld>
            <a:endParaRPr lang="en-CA"/>
          </a:p>
        </p:txBody>
      </p:sp>
      <p:sp>
        <p:nvSpPr>
          <p:cNvPr id="7" name="Rectangle 2"/>
          <p:cNvSpPr txBox="1">
            <a:spLocks noChangeArrowheads="1"/>
          </p:cNvSpPr>
          <p:nvPr/>
        </p:nvSpPr>
        <p:spPr bwMode="auto">
          <a:xfrm>
            <a:off x="313952" y="476672"/>
            <a:ext cx="8218488" cy="711200"/>
          </a:xfrm>
          <a:prstGeom prst="rect">
            <a:avLst/>
          </a:prstGeom>
          <a:noFill/>
          <a:ln>
            <a:miter lim="800000"/>
            <a:headEnd/>
            <a:tailEnd/>
          </a:ln>
        </p:spPr>
        <p:txBody>
          <a:bodyPr vert="horz" wrap="square" lIns="91440" tIns="45720" rIns="91440" bIns="45720" numCol="1" anchor="t" anchorCtr="0" compatLnSpc="1">
            <a:prstTxWarp prst="textNoShape">
              <a:avLst/>
            </a:prstTxWarp>
          </a:bodyPr>
          <a:lstStyle/>
          <a:p>
            <a:pPr lvl="0">
              <a:defRPr/>
            </a:pPr>
            <a:r>
              <a:rPr lang="en-CA" sz="2800" b="1" kern="0" dirty="0" smtClean="0">
                <a:solidFill>
                  <a:srgbClr val="003366"/>
                </a:solidFill>
                <a:latin typeface="+mj-lt"/>
                <a:ea typeface="+mj-ea"/>
                <a:cs typeface="+mj-cs"/>
              </a:rPr>
              <a:t>Measuring Ecosystem Goods and Services</a:t>
            </a:r>
          </a:p>
        </p:txBody>
      </p:sp>
      <p:sp>
        <p:nvSpPr>
          <p:cNvPr id="9" name="TextBox 8"/>
          <p:cNvSpPr txBox="1"/>
          <p:nvPr/>
        </p:nvSpPr>
        <p:spPr>
          <a:xfrm>
            <a:off x="484790" y="1700808"/>
            <a:ext cx="8047650" cy="369332"/>
          </a:xfrm>
          <a:prstGeom prst="rect">
            <a:avLst/>
          </a:prstGeom>
          <a:noFill/>
        </p:spPr>
        <p:txBody>
          <a:bodyPr wrap="square" rtlCol="0">
            <a:spAutoFit/>
          </a:bodyPr>
          <a:lstStyle/>
          <a:p>
            <a:endParaRPr lang="en-CA" dirty="0"/>
          </a:p>
        </p:txBody>
      </p:sp>
      <p:sp>
        <p:nvSpPr>
          <p:cNvPr id="8" name="TextBox 7"/>
          <p:cNvSpPr txBox="1"/>
          <p:nvPr/>
        </p:nvSpPr>
        <p:spPr>
          <a:xfrm>
            <a:off x="899592" y="1844824"/>
            <a:ext cx="184731" cy="369332"/>
          </a:xfrm>
          <a:prstGeom prst="rect">
            <a:avLst/>
          </a:prstGeom>
          <a:noFill/>
        </p:spPr>
        <p:txBody>
          <a:bodyPr wrap="none" rtlCol="0">
            <a:spAutoFit/>
          </a:bodyPr>
          <a:lstStyle/>
          <a:p>
            <a:endParaRPr lang="en-CA" dirty="0"/>
          </a:p>
        </p:txBody>
      </p:sp>
      <p:sp>
        <p:nvSpPr>
          <p:cNvPr id="12" name="TextBox 11"/>
          <p:cNvSpPr txBox="1"/>
          <p:nvPr/>
        </p:nvSpPr>
        <p:spPr>
          <a:xfrm>
            <a:off x="484790" y="1412776"/>
            <a:ext cx="8047650" cy="4401205"/>
          </a:xfrm>
          <a:prstGeom prst="rect">
            <a:avLst/>
          </a:prstGeom>
          <a:noFill/>
        </p:spPr>
        <p:txBody>
          <a:bodyPr wrap="square" rtlCol="0">
            <a:spAutoFit/>
          </a:bodyPr>
          <a:lstStyle/>
          <a:p>
            <a:r>
              <a:rPr lang="en-CA" sz="2000" b="1" kern="0" dirty="0" smtClean="0">
                <a:solidFill>
                  <a:srgbClr val="003366"/>
                </a:solidFill>
                <a:latin typeface="+mj-lt"/>
                <a:ea typeface="+mj-ea"/>
                <a:cs typeface="+mj-cs"/>
              </a:rPr>
              <a:t>Initiation</a:t>
            </a:r>
          </a:p>
          <a:p>
            <a:r>
              <a:rPr lang="en-CA" sz="2000" b="1" kern="0" dirty="0" smtClean="0">
                <a:solidFill>
                  <a:srgbClr val="003366"/>
                </a:solidFill>
                <a:latin typeface="+mj-lt"/>
                <a:ea typeface="+mj-ea"/>
                <a:cs typeface="+mj-cs"/>
              </a:rPr>
              <a:t>	</a:t>
            </a:r>
            <a:r>
              <a:rPr lang="en-CA" sz="2000" kern="0" dirty="0" smtClean="0">
                <a:solidFill>
                  <a:srgbClr val="003366"/>
                </a:solidFill>
                <a:latin typeface="+mn-lt"/>
                <a:ea typeface="+mj-ea"/>
                <a:cs typeface="+mj-cs"/>
              </a:rPr>
              <a:t>2011 Interdepartmental funding request</a:t>
            </a:r>
          </a:p>
          <a:p>
            <a:r>
              <a:rPr lang="en-CA" sz="2000" kern="0" dirty="0" smtClean="0">
                <a:solidFill>
                  <a:srgbClr val="003366"/>
                </a:solidFill>
                <a:latin typeface="+mn-lt"/>
                <a:ea typeface="+mj-ea"/>
                <a:cs typeface="+mj-cs"/>
              </a:rPr>
              <a:t>	</a:t>
            </a:r>
          </a:p>
          <a:p>
            <a:r>
              <a:rPr lang="en-CA" sz="2000" b="1" kern="0" dirty="0" smtClean="0">
                <a:solidFill>
                  <a:srgbClr val="003366"/>
                </a:solidFill>
                <a:latin typeface="+mj-lt"/>
                <a:ea typeface="+mj-ea"/>
                <a:cs typeface="+mj-cs"/>
              </a:rPr>
              <a:t>Objectives</a:t>
            </a:r>
          </a:p>
          <a:p>
            <a:r>
              <a:rPr lang="en-CA" sz="2000" b="1" kern="0" dirty="0" smtClean="0">
                <a:solidFill>
                  <a:srgbClr val="003366"/>
                </a:solidFill>
                <a:latin typeface="+mj-lt"/>
                <a:ea typeface="+mj-ea"/>
                <a:cs typeface="+mj-cs"/>
              </a:rPr>
              <a:t>	</a:t>
            </a:r>
            <a:r>
              <a:rPr lang="en-CA" sz="2000" kern="0" dirty="0" smtClean="0">
                <a:solidFill>
                  <a:srgbClr val="003366"/>
                </a:solidFill>
                <a:latin typeface="+mn-lt"/>
                <a:ea typeface="+mj-ea"/>
                <a:cs typeface="+mj-cs"/>
              </a:rPr>
              <a:t>To develop experimental ecosystem accounts with the specific objective of supporting policy needs related to the valuation of ecosystem goods </a:t>
            </a:r>
            <a:r>
              <a:rPr lang="en-CA" sz="2000" kern="0" smtClean="0">
                <a:solidFill>
                  <a:srgbClr val="003366"/>
                </a:solidFill>
                <a:latin typeface="+mn-lt"/>
                <a:ea typeface="+mj-ea"/>
                <a:cs typeface="+mj-cs"/>
              </a:rPr>
              <a:t>and services.</a:t>
            </a:r>
            <a:endParaRPr lang="en-CA" sz="2000" kern="0" dirty="0" smtClean="0">
              <a:solidFill>
                <a:srgbClr val="003366"/>
              </a:solidFill>
              <a:latin typeface="+mn-lt"/>
              <a:ea typeface="+mj-ea"/>
              <a:cs typeface="+mj-cs"/>
            </a:endParaRPr>
          </a:p>
          <a:p>
            <a:endParaRPr lang="en-CA" sz="2000" b="1" kern="0" dirty="0" smtClean="0">
              <a:solidFill>
                <a:srgbClr val="003366"/>
              </a:solidFill>
              <a:latin typeface="+mj-lt"/>
              <a:ea typeface="+mj-ea"/>
              <a:cs typeface="+mj-cs"/>
            </a:endParaRPr>
          </a:p>
          <a:p>
            <a:r>
              <a:rPr lang="en-CA" sz="2000" b="1" kern="0" dirty="0" smtClean="0">
                <a:solidFill>
                  <a:srgbClr val="003366"/>
                </a:solidFill>
                <a:latin typeface="+mj-lt"/>
                <a:ea typeface="+mj-ea"/>
                <a:cs typeface="+mj-cs"/>
              </a:rPr>
              <a:t>Outcome</a:t>
            </a:r>
            <a:endParaRPr lang="en-CA" sz="1400" b="1" kern="0" dirty="0" smtClean="0">
              <a:solidFill>
                <a:srgbClr val="003366"/>
              </a:solidFill>
              <a:latin typeface="+mj-lt"/>
              <a:ea typeface="+mj-ea"/>
              <a:cs typeface="+mj-cs"/>
            </a:endParaRPr>
          </a:p>
          <a:p>
            <a:pPr marL="890588" indent="-890588"/>
            <a:r>
              <a:rPr lang="en-CA" dirty="0" smtClean="0"/>
              <a:t>	</a:t>
            </a:r>
            <a:r>
              <a:rPr lang="en-CA" sz="2000" b="1" kern="0" dirty="0" smtClean="0">
                <a:solidFill>
                  <a:srgbClr val="003366"/>
                </a:solidFill>
                <a:latin typeface="+mn-lt"/>
                <a:ea typeface="+mj-ea"/>
                <a:cs typeface="+mj-cs"/>
              </a:rPr>
              <a:t>Reports: </a:t>
            </a:r>
            <a:r>
              <a:rPr lang="en-CA" sz="2000" i="1" kern="0" dirty="0" smtClean="0">
                <a:solidFill>
                  <a:srgbClr val="003366"/>
                </a:solidFill>
                <a:latin typeface="+mn-lt"/>
                <a:ea typeface="+mj-ea"/>
                <a:cs typeface="+mj-cs"/>
              </a:rPr>
              <a:t>Human Activity and the Environment 2013: Measuring ecosystem goods and services in Canada </a:t>
            </a:r>
          </a:p>
          <a:p>
            <a:pPr marL="890588" indent="-890588"/>
            <a:endParaRPr lang="en-CA" sz="2000" i="1" kern="0" dirty="0" smtClean="0">
              <a:solidFill>
                <a:srgbClr val="003366"/>
              </a:solidFill>
              <a:latin typeface="+mn-lt"/>
              <a:ea typeface="+mj-ea"/>
              <a:cs typeface="+mj-cs"/>
            </a:endParaRPr>
          </a:p>
          <a:p>
            <a:pPr marL="890588" indent="-890588"/>
            <a:r>
              <a:rPr lang="en-CA" sz="2000" i="1" kern="0" dirty="0" smtClean="0">
                <a:solidFill>
                  <a:srgbClr val="003366"/>
                </a:solidFill>
                <a:latin typeface="+mn-lt"/>
                <a:ea typeface="+mj-ea"/>
                <a:cs typeface="+mj-cs"/>
              </a:rPr>
              <a:t>	</a:t>
            </a:r>
            <a:r>
              <a:rPr lang="en-CA" sz="2000" b="1" kern="0" dirty="0" smtClean="0">
                <a:solidFill>
                  <a:srgbClr val="003366"/>
                </a:solidFill>
                <a:latin typeface="+mn-lt"/>
                <a:ea typeface="+mj-ea"/>
                <a:cs typeface="+mj-cs"/>
              </a:rPr>
              <a:t>Infrastructure: </a:t>
            </a:r>
            <a:r>
              <a:rPr lang="en-CA" sz="2000" kern="0" dirty="0" smtClean="0">
                <a:solidFill>
                  <a:srgbClr val="003366"/>
                </a:solidFill>
                <a:latin typeface="+mn-lt"/>
                <a:ea typeface="+mj-ea"/>
                <a:cs typeface="+mj-cs"/>
              </a:rPr>
              <a:t>MEGS geospatial database, MEGS community of practice </a:t>
            </a:r>
            <a:endParaRPr lang="en-CA" sz="2000" i="1" kern="0" dirty="0" smtClean="0">
              <a:solidFill>
                <a:srgbClr val="003366"/>
              </a:solidFill>
              <a:latin typeface="+mn-lt"/>
              <a:ea typeface="+mj-ea"/>
              <a:cs typeface="+mj-cs"/>
            </a:endParaRP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pPr>
              <a:defRPr/>
            </a:pPr>
            <a:fld id="{9CB6147B-A11E-4E11-B417-8BE79F88A807}" type="datetime1">
              <a:rPr lang="en-CA" smtClean="0"/>
              <a:pPr>
                <a:defRPr/>
              </a:pPr>
              <a:t>31/01/2014</a:t>
            </a:fld>
            <a:endParaRPr lang="en-CA"/>
          </a:p>
        </p:txBody>
      </p:sp>
      <p:sp>
        <p:nvSpPr>
          <p:cNvPr id="5" name="Footer Placeholder 4"/>
          <p:cNvSpPr>
            <a:spLocks noGrp="1"/>
          </p:cNvSpPr>
          <p:nvPr>
            <p:ph type="ftr" sz="quarter" idx="11"/>
          </p:nvPr>
        </p:nvSpPr>
        <p:spPr/>
        <p:txBody>
          <a:bodyPr/>
          <a:lstStyle/>
          <a:p>
            <a:pPr>
              <a:defRPr/>
            </a:pPr>
            <a:r>
              <a:rPr lang="en-CA" smtClean="0"/>
              <a:t>Statistics Canada • Statistique Canada</a:t>
            </a:r>
            <a:endParaRPr lang="en-CA"/>
          </a:p>
        </p:txBody>
      </p:sp>
      <p:sp>
        <p:nvSpPr>
          <p:cNvPr id="6" name="Slide Number Placeholder 5"/>
          <p:cNvSpPr>
            <a:spLocks noGrp="1"/>
          </p:cNvSpPr>
          <p:nvPr>
            <p:ph type="sldNum" sz="quarter" idx="12"/>
          </p:nvPr>
        </p:nvSpPr>
        <p:spPr/>
        <p:txBody>
          <a:bodyPr/>
          <a:lstStyle/>
          <a:p>
            <a:pPr>
              <a:defRPr/>
            </a:pPr>
            <a:fld id="{4ECF0955-D2C8-47D1-A812-A014566E4757}" type="slidenum">
              <a:rPr lang="en-CA" smtClean="0"/>
              <a:pPr>
                <a:defRPr/>
              </a:pPr>
              <a:t>6</a:t>
            </a:fld>
            <a:endParaRPr lang="en-CA"/>
          </a:p>
        </p:txBody>
      </p:sp>
      <p:sp>
        <p:nvSpPr>
          <p:cNvPr id="7" name="Rectangle 2"/>
          <p:cNvSpPr txBox="1">
            <a:spLocks noChangeArrowheads="1"/>
          </p:cNvSpPr>
          <p:nvPr/>
        </p:nvSpPr>
        <p:spPr bwMode="auto">
          <a:xfrm>
            <a:off x="323850" y="629568"/>
            <a:ext cx="8218488" cy="711200"/>
          </a:xfrm>
          <a:prstGeom prst="rect">
            <a:avLst/>
          </a:prstGeom>
          <a:noFill/>
          <a:ln>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CA" sz="2800" b="1" i="0" u="none" strike="noStrike" kern="0" cap="none" spc="0" normalizeH="0" baseline="0" noProof="0" dirty="0" smtClean="0">
                <a:ln>
                  <a:noFill/>
                </a:ln>
                <a:solidFill>
                  <a:srgbClr val="003366"/>
                </a:solidFill>
                <a:effectLst/>
                <a:uLnTx/>
                <a:uFillTx/>
                <a:latin typeface="+mj-lt"/>
                <a:ea typeface="+mj-ea"/>
                <a:cs typeface="+mj-cs"/>
              </a:rPr>
              <a:t>Other policy work </a:t>
            </a:r>
            <a:r>
              <a:rPr kumimoji="0" lang="en-CA" sz="2800" b="1" i="0" u="none" strike="noStrike" kern="0" cap="none" spc="0" normalizeH="0" noProof="0" dirty="0" smtClean="0">
                <a:ln>
                  <a:noFill/>
                </a:ln>
                <a:solidFill>
                  <a:srgbClr val="003366"/>
                </a:solidFill>
                <a:effectLst/>
                <a:uLnTx/>
                <a:uFillTx/>
                <a:latin typeface="+mj-lt"/>
                <a:ea typeface="+mj-ea"/>
                <a:cs typeface="+mj-cs"/>
              </a:rPr>
              <a:t>related to SEEA</a:t>
            </a:r>
            <a:endParaRPr kumimoji="0" lang="en-CA" sz="2800" b="1" i="0" u="none" strike="noStrike" kern="0" cap="none" spc="0" normalizeH="0" baseline="0" noProof="0" dirty="0" smtClean="0">
              <a:ln>
                <a:noFill/>
              </a:ln>
              <a:solidFill>
                <a:srgbClr val="003366"/>
              </a:solidFill>
              <a:effectLst/>
              <a:uLnTx/>
              <a:uFillTx/>
              <a:latin typeface="+mj-lt"/>
              <a:ea typeface="+mj-ea"/>
              <a:cs typeface="+mj-cs"/>
            </a:endParaRPr>
          </a:p>
        </p:txBody>
      </p:sp>
      <p:sp>
        <p:nvSpPr>
          <p:cNvPr id="9" name="TextBox 8"/>
          <p:cNvSpPr txBox="1"/>
          <p:nvPr/>
        </p:nvSpPr>
        <p:spPr>
          <a:xfrm>
            <a:off x="484790" y="1700808"/>
            <a:ext cx="8047650" cy="3416320"/>
          </a:xfrm>
          <a:prstGeom prst="rect">
            <a:avLst/>
          </a:prstGeom>
          <a:noFill/>
        </p:spPr>
        <p:txBody>
          <a:bodyPr wrap="square" rtlCol="0">
            <a:spAutoFit/>
          </a:bodyPr>
          <a:lstStyle/>
          <a:p>
            <a:r>
              <a:rPr lang="en-CA" sz="2000" b="1" kern="0" dirty="0" smtClean="0">
                <a:solidFill>
                  <a:srgbClr val="003366"/>
                </a:solidFill>
                <a:latin typeface="+mj-lt"/>
                <a:ea typeface="+mj-ea"/>
                <a:cs typeface="+mj-cs"/>
              </a:rPr>
              <a:t>Department of Foreign Affairs Trade and Development</a:t>
            </a:r>
          </a:p>
          <a:p>
            <a:r>
              <a:rPr lang="en-CA" dirty="0" smtClean="0"/>
              <a:t>	</a:t>
            </a:r>
            <a:r>
              <a:rPr lang="en-CA" sz="2000" i="1" kern="0" dirty="0" smtClean="0">
                <a:solidFill>
                  <a:srgbClr val="003366"/>
                </a:solidFill>
                <a:latin typeface="+mn-lt"/>
                <a:ea typeface="+mj-ea"/>
                <a:cs typeface="+mj-cs"/>
              </a:rPr>
              <a:t>DFATD`s </a:t>
            </a:r>
            <a:r>
              <a:rPr lang="en-CA" sz="2000" i="1" kern="0" dirty="0" smtClean="0">
                <a:solidFill>
                  <a:srgbClr val="003366"/>
                </a:solidFill>
                <a:latin typeface="+mn-lt"/>
                <a:ea typeface="+mj-ea"/>
                <a:cs typeface="+mj-cs"/>
              </a:rPr>
              <a:t>Office of the Chief Economist has used the environmental accounts (GHG emission, Energy Use and Water use) for our environmental assessment of various international trade agreements since 2010. We use them to measure the scale, composition and technological impacts of trade on Canada`s environment. Without those data it would not be possible for us to measure the impact of trade as requested</a:t>
            </a:r>
            <a:r>
              <a:rPr lang="en-CA" sz="2000" i="1" kern="0" dirty="0" smtClean="0">
                <a:solidFill>
                  <a:srgbClr val="003366"/>
                </a:solidFill>
                <a:latin typeface="+mn-lt"/>
                <a:ea typeface="+mj-ea"/>
                <a:cs typeface="+mj-cs"/>
              </a:rPr>
              <a:t>.</a:t>
            </a:r>
            <a:endParaRPr lang="en-CA" sz="2000" i="1" kern="0" dirty="0" smtClean="0">
              <a:solidFill>
                <a:srgbClr val="003366"/>
              </a:solidFill>
              <a:latin typeface="+mn-lt"/>
              <a:ea typeface="+mj-ea"/>
              <a:cs typeface="+mj-cs"/>
            </a:endParaRPr>
          </a:p>
          <a:p>
            <a:endParaRPr lang="en-CA" dirty="0" smtClean="0"/>
          </a:p>
          <a:p>
            <a:endParaRPr lang="en-CA" sz="2000" b="1" kern="0" dirty="0" smtClean="0">
              <a:solidFill>
                <a:srgbClr val="003366"/>
              </a:solidFill>
              <a:latin typeface="+mj-lt"/>
              <a:ea typeface="+mj-ea"/>
              <a:cs typeface="+mj-cs"/>
            </a:endParaRPr>
          </a:p>
          <a:p>
            <a:endParaRPr lang="en-CA" dirty="0" smtClean="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pPr>
              <a:defRPr/>
            </a:pPr>
            <a:fld id="{9CB6147B-A11E-4E11-B417-8BE79F88A807}" type="datetime1">
              <a:rPr lang="en-CA" smtClean="0"/>
              <a:pPr>
                <a:defRPr/>
              </a:pPr>
              <a:t>31/01/2014</a:t>
            </a:fld>
            <a:endParaRPr lang="en-CA"/>
          </a:p>
        </p:txBody>
      </p:sp>
      <p:sp>
        <p:nvSpPr>
          <p:cNvPr id="5" name="Footer Placeholder 4"/>
          <p:cNvSpPr>
            <a:spLocks noGrp="1"/>
          </p:cNvSpPr>
          <p:nvPr>
            <p:ph type="ftr" sz="quarter" idx="11"/>
          </p:nvPr>
        </p:nvSpPr>
        <p:spPr/>
        <p:txBody>
          <a:bodyPr/>
          <a:lstStyle/>
          <a:p>
            <a:pPr>
              <a:defRPr/>
            </a:pPr>
            <a:r>
              <a:rPr lang="en-CA" smtClean="0"/>
              <a:t>Statistics Canada • Statistique Canada</a:t>
            </a:r>
            <a:endParaRPr lang="en-CA"/>
          </a:p>
        </p:txBody>
      </p:sp>
      <p:sp>
        <p:nvSpPr>
          <p:cNvPr id="6" name="Slide Number Placeholder 5"/>
          <p:cNvSpPr>
            <a:spLocks noGrp="1"/>
          </p:cNvSpPr>
          <p:nvPr>
            <p:ph type="sldNum" sz="quarter" idx="12"/>
          </p:nvPr>
        </p:nvSpPr>
        <p:spPr/>
        <p:txBody>
          <a:bodyPr/>
          <a:lstStyle/>
          <a:p>
            <a:pPr>
              <a:defRPr/>
            </a:pPr>
            <a:fld id="{4ECF0955-D2C8-47D1-A812-A014566E4757}" type="slidenum">
              <a:rPr lang="en-CA" smtClean="0"/>
              <a:pPr>
                <a:defRPr/>
              </a:pPr>
              <a:t>7</a:t>
            </a:fld>
            <a:endParaRPr lang="en-CA"/>
          </a:p>
        </p:txBody>
      </p:sp>
      <p:sp>
        <p:nvSpPr>
          <p:cNvPr id="7" name="Rectangle 2"/>
          <p:cNvSpPr txBox="1">
            <a:spLocks noChangeArrowheads="1"/>
          </p:cNvSpPr>
          <p:nvPr/>
        </p:nvSpPr>
        <p:spPr bwMode="auto">
          <a:xfrm>
            <a:off x="323850" y="629568"/>
            <a:ext cx="8218488" cy="711200"/>
          </a:xfrm>
          <a:prstGeom prst="rect">
            <a:avLst/>
          </a:prstGeom>
          <a:noFill/>
          <a:ln>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CA" sz="2800" b="1" i="0" u="none" strike="noStrike" kern="0" cap="none" spc="0" normalizeH="0" baseline="0" noProof="0" dirty="0" smtClean="0">
                <a:ln>
                  <a:noFill/>
                </a:ln>
                <a:solidFill>
                  <a:srgbClr val="003366"/>
                </a:solidFill>
                <a:effectLst/>
                <a:uLnTx/>
                <a:uFillTx/>
                <a:latin typeface="+mj-lt"/>
                <a:ea typeface="+mj-ea"/>
                <a:cs typeface="+mj-cs"/>
              </a:rPr>
              <a:t>Other policy work </a:t>
            </a:r>
            <a:r>
              <a:rPr kumimoji="0" lang="en-CA" sz="2800" b="1" i="0" u="none" strike="noStrike" kern="0" cap="none" spc="0" normalizeH="0" noProof="0" dirty="0" smtClean="0">
                <a:ln>
                  <a:noFill/>
                </a:ln>
                <a:solidFill>
                  <a:srgbClr val="003366"/>
                </a:solidFill>
                <a:effectLst/>
                <a:uLnTx/>
                <a:uFillTx/>
                <a:latin typeface="+mj-lt"/>
                <a:ea typeface="+mj-ea"/>
                <a:cs typeface="+mj-cs"/>
              </a:rPr>
              <a:t>related to SEEA</a:t>
            </a:r>
            <a:endParaRPr kumimoji="0" lang="en-CA" sz="2800" b="1" i="0" u="none" strike="noStrike" kern="0" cap="none" spc="0" normalizeH="0" baseline="0" noProof="0" dirty="0" smtClean="0">
              <a:ln>
                <a:noFill/>
              </a:ln>
              <a:solidFill>
                <a:srgbClr val="003366"/>
              </a:solidFill>
              <a:effectLst/>
              <a:uLnTx/>
              <a:uFillTx/>
              <a:latin typeface="+mj-lt"/>
              <a:ea typeface="+mj-ea"/>
              <a:cs typeface="+mj-cs"/>
            </a:endParaRPr>
          </a:p>
        </p:txBody>
      </p:sp>
      <p:sp>
        <p:nvSpPr>
          <p:cNvPr id="9" name="TextBox 8"/>
          <p:cNvSpPr txBox="1"/>
          <p:nvPr/>
        </p:nvSpPr>
        <p:spPr>
          <a:xfrm>
            <a:off x="484790" y="1700808"/>
            <a:ext cx="8047650" cy="2185214"/>
          </a:xfrm>
          <a:prstGeom prst="rect">
            <a:avLst/>
          </a:prstGeom>
          <a:noFill/>
        </p:spPr>
        <p:txBody>
          <a:bodyPr wrap="square" rtlCol="0">
            <a:spAutoFit/>
          </a:bodyPr>
          <a:lstStyle/>
          <a:p>
            <a:r>
              <a:rPr lang="en-CA" sz="2000" b="1" kern="0" dirty="0" smtClean="0">
                <a:solidFill>
                  <a:srgbClr val="003366"/>
                </a:solidFill>
                <a:latin typeface="+mj-lt"/>
                <a:ea typeface="+mj-ea"/>
                <a:cs typeface="+mj-cs"/>
              </a:rPr>
              <a:t>Department of Finance</a:t>
            </a:r>
          </a:p>
          <a:p>
            <a:r>
              <a:rPr lang="en-CA" dirty="0" smtClean="0"/>
              <a:t>	</a:t>
            </a:r>
            <a:r>
              <a:rPr lang="en-CA" sz="2000" i="1" kern="0" dirty="0" smtClean="0">
                <a:solidFill>
                  <a:srgbClr val="003366"/>
                </a:solidFill>
                <a:latin typeface="+mn-lt"/>
                <a:ea typeface="+mj-ea"/>
                <a:cs typeface="+mj-cs"/>
              </a:rPr>
              <a:t>U</a:t>
            </a:r>
            <a:r>
              <a:rPr lang="en-CA" sz="2000" i="1" kern="0" dirty="0" smtClean="0">
                <a:solidFill>
                  <a:srgbClr val="003366"/>
                </a:solidFill>
                <a:latin typeface="+mn-lt"/>
                <a:ea typeface="+mj-ea"/>
                <a:cs typeface="+mj-cs"/>
              </a:rPr>
              <a:t>se </a:t>
            </a:r>
            <a:r>
              <a:rPr lang="en-CA" sz="2000" i="1" kern="0" dirty="0" smtClean="0">
                <a:solidFill>
                  <a:srgbClr val="003366"/>
                </a:solidFill>
                <a:latin typeface="+mn-lt"/>
                <a:ea typeface="+mj-ea"/>
                <a:cs typeface="+mj-cs"/>
              </a:rPr>
              <a:t>the </a:t>
            </a:r>
            <a:r>
              <a:rPr lang="en-CA" sz="2000" i="1" kern="0" dirty="0" smtClean="0">
                <a:solidFill>
                  <a:srgbClr val="003366"/>
                </a:solidFill>
                <a:latin typeface="+mn-lt"/>
                <a:ea typeface="+mj-ea"/>
                <a:cs typeface="+mj-cs"/>
              </a:rPr>
              <a:t>environmental accounts</a:t>
            </a:r>
            <a:r>
              <a:rPr lang="en-CA" sz="2000" i="1" kern="0" dirty="0" smtClean="0">
                <a:solidFill>
                  <a:srgbClr val="003366"/>
                </a:solidFill>
                <a:latin typeface="+mn-lt"/>
                <a:ea typeface="+mj-ea"/>
                <a:cs typeface="+mj-cs"/>
              </a:rPr>
              <a:t> </a:t>
            </a:r>
            <a:r>
              <a:rPr lang="en-CA" sz="2000" i="1" kern="0" dirty="0" smtClean="0">
                <a:solidFill>
                  <a:srgbClr val="003366"/>
                </a:solidFill>
                <a:latin typeface="+mn-lt"/>
                <a:ea typeface="+mj-ea"/>
                <a:cs typeface="+mj-cs"/>
              </a:rPr>
              <a:t>to conduct strategic environmental assessments </a:t>
            </a:r>
            <a:r>
              <a:rPr lang="en-CA" sz="2000" i="1" kern="0" dirty="0" smtClean="0">
                <a:solidFill>
                  <a:srgbClr val="003366"/>
                </a:solidFill>
                <a:latin typeface="+mn-lt"/>
                <a:ea typeface="+mj-ea"/>
                <a:cs typeface="+mj-cs"/>
              </a:rPr>
              <a:t>for </a:t>
            </a:r>
            <a:r>
              <a:rPr lang="en-CA" sz="2000" i="1" kern="0" dirty="0" smtClean="0">
                <a:solidFill>
                  <a:srgbClr val="003366"/>
                </a:solidFill>
                <a:latin typeface="+mn-lt"/>
                <a:ea typeface="+mj-ea"/>
                <a:cs typeface="+mj-cs"/>
              </a:rPr>
              <a:t>select policies, notably analysis of changes in commodity taxes, including the Goods and Services Tax</a:t>
            </a:r>
            <a:r>
              <a:rPr lang="en-CA" sz="2000" i="1" kern="0" dirty="0" smtClean="0">
                <a:solidFill>
                  <a:srgbClr val="003366"/>
                </a:solidFill>
                <a:latin typeface="+mn-lt"/>
                <a:ea typeface="+mj-ea"/>
                <a:cs typeface="+mj-cs"/>
              </a:rPr>
              <a:t>.</a:t>
            </a:r>
            <a:endParaRPr lang="en-CA" sz="2000" i="1" kern="0" dirty="0" smtClean="0">
              <a:solidFill>
                <a:srgbClr val="003366"/>
              </a:solidFill>
              <a:latin typeface="+mn-lt"/>
              <a:ea typeface="+mj-ea"/>
              <a:cs typeface="+mj-cs"/>
            </a:endParaRPr>
          </a:p>
          <a:p>
            <a:endParaRPr lang="en-CA" dirty="0" smtClean="0"/>
          </a:p>
          <a:p>
            <a:endParaRPr lang="en-CA" sz="2000" b="1" kern="0" dirty="0" smtClean="0">
              <a:solidFill>
                <a:srgbClr val="003366"/>
              </a:solidFill>
              <a:latin typeface="+mj-lt"/>
              <a:ea typeface="+mj-ea"/>
              <a:cs typeface="+mj-cs"/>
            </a:endParaRPr>
          </a:p>
          <a:p>
            <a:endParaRPr lang="en-CA" dirty="0" smtClean="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pPr>
              <a:defRPr/>
            </a:pPr>
            <a:fld id="{9CB6147B-A11E-4E11-B417-8BE79F88A807}" type="datetime1">
              <a:rPr lang="en-CA" smtClean="0"/>
              <a:pPr>
                <a:defRPr/>
              </a:pPr>
              <a:t>31/01/2014</a:t>
            </a:fld>
            <a:endParaRPr lang="en-CA"/>
          </a:p>
        </p:txBody>
      </p:sp>
      <p:sp>
        <p:nvSpPr>
          <p:cNvPr id="5" name="Footer Placeholder 4"/>
          <p:cNvSpPr>
            <a:spLocks noGrp="1"/>
          </p:cNvSpPr>
          <p:nvPr>
            <p:ph type="ftr" sz="quarter" idx="11"/>
          </p:nvPr>
        </p:nvSpPr>
        <p:spPr/>
        <p:txBody>
          <a:bodyPr/>
          <a:lstStyle/>
          <a:p>
            <a:pPr>
              <a:defRPr/>
            </a:pPr>
            <a:r>
              <a:rPr lang="en-CA" smtClean="0"/>
              <a:t>Statistics Canada • Statistique Canada</a:t>
            </a:r>
            <a:endParaRPr lang="en-CA"/>
          </a:p>
        </p:txBody>
      </p:sp>
      <p:sp>
        <p:nvSpPr>
          <p:cNvPr id="6" name="Slide Number Placeholder 5"/>
          <p:cNvSpPr>
            <a:spLocks noGrp="1"/>
          </p:cNvSpPr>
          <p:nvPr>
            <p:ph type="sldNum" sz="quarter" idx="12"/>
          </p:nvPr>
        </p:nvSpPr>
        <p:spPr/>
        <p:txBody>
          <a:bodyPr/>
          <a:lstStyle/>
          <a:p>
            <a:pPr>
              <a:defRPr/>
            </a:pPr>
            <a:fld id="{4ECF0955-D2C8-47D1-A812-A014566E4757}" type="slidenum">
              <a:rPr lang="en-CA" smtClean="0"/>
              <a:pPr>
                <a:defRPr/>
              </a:pPr>
              <a:t>8</a:t>
            </a:fld>
            <a:endParaRPr lang="en-CA"/>
          </a:p>
        </p:txBody>
      </p:sp>
      <p:sp>
        <p:nvSpPr>
          <p:cNvPr id="7" name="Rectangle 2"/>
          <p:cNvSpPr txBox="1">
            <a:spLocks noChangeArrowheads="1"/>
          </p:cNvSpPr>
          <p:nvPr/>
        </p:nvSpPr>
        <p:spPr bwMode="auto">
          <a:xfrm>
            <a:off x="323850" y="629568"/>
            <a:ext cx="8218488" cy="711200"/>
          </a:xfrm>
          <a:prstGeom prst="rect">
            <a:avLst/>
          </a:prstGeom>
          <a:noFill/>
          <a:ln>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CA" sz="2800" b="1" i="0" u="none" strike="noStrike" kern="0" cap="none" spc="0" normalizeH="0" baseline="0" noProof="0" dirty="0" smtClean="0">
                <a:ln>
                  <a:noFill/>
                </a:ln>
                <a:solidFill>
                  <a:srgbClr val="003366"/>
                </a:solidFill>
                <a:effectLst/>
                <a:uLnTx/>
                <a:uFillTx/>
                <a:latin typeface="+mj-lt"/>
                <a:ea typeface="+mj-ea"/>
                <a:cs typeface="+mj-cs"/>
              </a:rPr>
              <a:t>Other policy work </a:t>
            </a:r>
            <a:r>
              <a:rPr kumimoji="0" lang="en-CA" sz="2800" b="1" i="0" u="none" strike="noStrike" kern="0" cap="none" spc="0" normalizeH="0" noProof="0" dirty="0" smtClean="0">
                <a:ln>
                  <a:noFill/>
                </a:ln>
                <a:solidFill>
                  <a:srgbClr val="003366"/>
                </a:solidFill>
                <a:effectLst/>
                <a:uLnTx/>
                <a:uFillTx/>
                <a:latin typeface="+mj-lt"/>
                <a:ea typeface="+mj-ea"/>
                <a:cs typeface="+mj-cs"/>
              </a:rPr>
              <a:t>related to SEEA</a:t>
            </a:r>
            <a:endParaRPr kumimoji="0" lang="en-CA" sz="2800" b="1" i="0" u="none" strike="noStrike" kern="0" cap="none" spc="0" normalizeH="0" baseline="0" noProof="0" dirty="0" smtClean="0">
              <a:ln>
                <a:noFill/>
              </a:ln>
              <a:solidFill>
                <a:srgbClr val="003366"/>
              </a:solidFill>
              <a:effectLst/>
              <a:uLnTx/>
              <a:uFillTx/>
              <a:latin typeface="+mj-lt"/>
              <a:ea typeface="+mj-ea"/>
              <a:cs typeface="+mj-cs"/>
            </a:endParaRPr>
          </a:p>
        </p:txBody>
      </p:sp>
      <p:sp>
        <p:nvSpPr>
          <p:cNvPr id="9" name="TextBox 8"/>
          <p:cNvSpPr txBox="1"/>
          <p:nvPr/>
        </p:nvSpPr>
        <p:spPr>
          <a:xfrm>
            <a:off x="484790" y="1700808"/>
            <a:ext cx="8047650" cy="2523768"/>
          </a:xfrm>
          <a:prstGeom prst="rect">
            <a:avLst/>
          </a:prstGeom>
          <a:noFill/>
        </p:spPr>
        <p:txBody>
          <a:bodyPr wrap="square" rtlCol="0">
            <a:spAutoFit/>
          </a:bodyPr>
          <a:lstStyle/>
          <a:p>
            <a:r>
              <a:rPr lang="en-CA" sz="2000" b="1" kern="0" dirty="0" smtClean="0">
                <a:solidFill>
                  <a:srgbClr val="003366"/>
                </a:solidFill>
                <a:latin typeface="+mj-lt"/>
                <a:ea typeface="+mj-ea"/>
                <a:cs typeface="+mj-cs"/>
              </a:rPr>
              <a:t>Ontario Ministry of Finance</a:t>
            </a:r>
          </a:p>
          <a:p>
            <a:r>
              <a:rPr lang="en-CA" dirty="0" smtClean="0"/>
              <a:t>	</a:t>
            </a:r>
            <a:r>
              <a:rPr lang="en-CA" sz="2000" i="1" kern="0" dirty="0" smtClean="0">
                <a:solidFill>
                  <a:srgbClr val="003366"/>
                </a:solidFill>
                <a:latin typeface="+mn-lt"/>
                <a:ea typeface="+mj-ea"/>
                <a:cs typeface="+mj-cs"/>
              </a:rPr>
              <a:t>Statistics </a:t>
            </a:r>
            <a:r>
              <a:rPr lang="en-CA" sz="2000" i="1" kern="0" dirty="0" smtClean="0">
                <a:solidFill>
                  <a:srgbClr val="003366"/>
                </a:solidFill>
                <a:latin typeface="+mn-lt"/>
                <a:ea typeface="+mj-ea"/>
                <a:cs typeface="+mj-cs"/>
              </a:rPr>
              <a:t>Canada’s environmental accounts enable us to quantify some of the links between the economy and the environment. This improves decision making in many policy areas including natural resource management, climate change, and energy policy</a:t>
            </a:r>
            <a:r>
              <a:rPr lang="en-CA" sz="2000" i="1" kern="0" dirty="0" smtClean="0">
                <a:solidFill>
                  <a:srgbClr val="003366"/>
                </a:solidFill>
                <a:latin typeface="+mn-lt"/>
                <a:ea typeface="+mj-ea"/>
                <a:cs typeface="+mj-cs"/>
              </a:rPr>
              <a:t>. </a:t>
            </a:r>
            <a:endParaRPr lang="en-CA" sz="2000" i="1" kern="0" dirty="0" smtClean="0">
              <a:solidFill>
                <a:srgbClr val="003366"/>
              </a:solidFill>
              <a:latin typeface="+mn-lt"/>
              <a:ea typeface="+mj-ea"/>
              <a:cs typeface="+mj-cs"/>
            </a:endParaRPr>
          </a:p>
          <a:p>
            <a:endParaRPr lang="en-CA" sz="2000" kern="0" dirty="0" smtClean="0">
              <a:solidFill>
                <a:srgbClr val="003366"/>
              </a:solidFill>
              <a:latin typeface="+mn-lt"/>
              <a:ea typeface="+mj-ea"/>
              <a:cs typeface="+mj-cs"/>
            </a:endParaRPr>
          </a:p>
          <a:p>
            <a:endParaRPr lang="en-CA" dirty="0" smtClean="0"/>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pPr>
              <a:defRPr/>
            </a:pPr>
            <a:fld id="{9CB6147B-A11E-4E11-B417-8BE79F88A807}" type="datetime1">
              <a:rPr lang="en-CA" smtClean="0"/>
              <a:pPr>
                <a:defRPr/>
              </a:pPr>
              <a:t>31/01/2014</a:t>
            </a:fld>
            <a:endParaRPr lang="en-CA"/>
          </a:p>
        </p:txBody>
      </p:sp>
      <p:sp>
        <p:nvSpPr>
          <p:cNvPr id="5" name="Footer Placeholder 4"/>
          <p:cNvSpPr>
            <a:spLocks noGrp="1"/>
          </p:cNvSpPr>
          <p:nvPr>
            <p:ph type="ftr" sz="quarter" idx="11"/>
          </p:nvPr>
        </p:nvSpPr>
        <p:spPr/>
        <p:txBody>
          <a:bodyPr/>
          <a:lstStyle/>
          <a:p>
            <a:pPr>
              <a:defRPr/>
            </a:pPr>
            <a:r>
              <a:rPr lang="en-CA" smtClean="0"/>
              <a:t>Statistics Canada • Statistique Canada</a:t>
            </a:r>
            <a:endParaRPr lang="en-CA"/>
          </a:p>
        </p:txBody>
      </p:sp>
      <p:sp>
        <p:nvSpPr>
          <p:cNvPr id="6" name="Slide Number Placeholder 5"/>
          <p:cNvSpPr>
            <a:spLocks noGrp="1"/>
          </p:cNvSpPr>
          <p:nvPr>
            <p:ph type="sldNum" sz="quarter" idx="12"/>
          </p:nvPr>
        </p:nvSpPr>
        <p:spPr/>
        <p:txBody>
          <a:bodyPr/>
          <a:lstStyle/>
          <a:p>
            <a:pPr>
              <a:defRPr/>
            </a:pPr>
            <a:fld id="{4ECF0955-D2C8-47D1-A812-A014566E4757}" type="slidenum">
              <a:rPr lang="en-CA" smtClean="0"/>
              <a:pPr>
                <a:defRPr/>
              </a:pPr>
              <a:t>9</a:t>
            </a:fld>
            <a:endParaRPr lang="en-CA"/>
          </a:p>
        </p:txBody>
      </p:sp>
      <p:sp>
        <p:nvSpPr>
          <p:cNvPr id="7" name="Rectangle 2"/>
          <p:cNvSpPr txBox="1">
            <a:spLocks noChangeArrowheads="1"/>
          </p:cNvSpPr>
          <p:nvPr/>
        </p:nvSpPr>
        <p:spPr bwMode="auto">
          <a:xfrm>
            <a:off x="323850" y="629568"/>
            <a:ext cx="8218488" cy="711200"/>
          </a:xfrm>
          <a:prstGeom prst="rect">
            <a:avLst/>
          </a:prstGeom>
          <a:noFill/>
          <a:ln>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CA" sz="2800" b="1" i="0" u="none" strike="noStrike" kern="0" cap="none" spc="0" normalizeH="0" baseline="0" noProof="0" dirty="0" smtClean="0">
                <a:ln>
                  <a:noFill/>
                </a:ln>
                <a:solidFill>
                  <a:srgbClr val="003366"/>
                </a:solidFill>
                <a:effectLst/>
                <a:uLnTx/>
                <a:uFillTx/>
                <a:latin typeface="+mj-lt"/>
                <a:ea typeface="+mj-ea"/>
                <a:cs typeface="+mj-cs"/>
              </a:rPr>
              <a:t>Other policy work </a:t>
            </a:r>
            <a:r>
              <a:rPr kumimoji="0" lang="en-CA" sz="2800" b="1" i="0" u="none" strike="noStrike" kern="0" cap="none" spc="0" normalizeH="0" noProof="0" dirty="0" smtClean="0">
                <a:ln>
                  <a:noFill/>
                </a:ln>
                <a:solidFill>
                  <a:srgbClr val="003366"/>
                </a:solidFill>
                <a:effectLst/>
                <a:uLnTx/>
                <a:uFillTx/>
                <a:latin typeface="+mj-lt"/>
                <a:ea typeface="+mj-ea"/>
                <a:cs typeface="+mj-cs"/>
              </a:rPr>
              <a:t>related to SEEA</a:t>
            </a:r>
            <a:endParaRPr kumimoji="0" lang="en-CA" sz="2800" b="1" i="0" u="none" strike="noStrike" kern="0" cap="none" spc="0" normalizeH="0" baseline="0" noProof="0" dirty="0" smtClean="0">
              <a:ln>
                <a:noFill/>
              </a:ln>
              <a:solidFill>
                <a:srgbClr val="003366"/>
              </a:solidFill>
              <a:effectLst/>
              <a:uLnTx/>
              <a:uFillTx/>
              <a:latin typeface="+mj-lt"/>
              <a:ea typeface="+mj-ea"/>
              <a:cs typeface="+mj-cs"/>
            </a:endParaRPr>
          </a:p>
        </p:txBody>
      </p:sp>
      <p:sp>
        <p:nvSpPr>
          <p:cNvPr id="9" name="TextBox 8"/>
          <p:cNvSpPr txBox="1"/>
          <p:nvPr/>
        </p:nvSpPr>
        <p:spPr>
          <a:xfrm>
            <a:off x="484790" y="1484784"/>
            <a:ext cx="8047650" cy="5016758"/>
          </a:xfrm>
          <a:prstGeom prst="rect">
            <a:avLst/>
          </a:prstGeom>
          <a:noFill/>
        </p:spPr>
        <p:txBody>
          <a:bodyPr wrap="square" rtlCol="0">
            <a:spAutoFit/>
          </a:bodyPr>
          <a:lstStyle/>
          <a:p>
            <a:r>
              <a:rPr lang="en-CA" sz="2000" b="1" kern="0" dirty="0" smtClean="0">
                <a:solidFill>
                  <a:srgbClr val="003366"/>
                </a:solidFill>
                <a:latin typeface="+mj-lt"/>
                <a:ea typeface="+mj-ea"/>
                <a:cs typeface="+mj-cs"/>
              </a:rPr>
              <a:t>Natural Resources Canada</a:t>
            </a:r>
          </a:p>
          <a:p>
            <a:r>
              <a:rPr lang="en-CA" dirty="0" smtClean="0"/>
              <a:t>	</a:t>
            </a:r>
            <a:r>
              <a:rPr lang="en-CA" sz="2000" i="1" kern="0" dirty="0" smtClean="0">
                <a:solidFill>
                  <a:srgbClr val="003366"/>
                </a:solidFill>
                <a:latin typeface="+mn-lt"/>
                <a:ea typeface="+mj-ea"/>
                <a:cs typeface="+mj-cs"/>
              </a:rPr>
              <a:t>Natural Resources Canada was interested in building a comprehensive statistical framework and knowledge base for recycling with the belief that it would strongly contribute to the success of an eventual federal recycling initiative. Formulating effective policy in this regard would have been very difficult without reliable recycling data. Furthermore, these data were expected to be used as a component of the environmental indicator work that was encouraged by the year 2000 federal budget.</a:t>
            </a:r>
          </a:p>
          <a:p>
            <a:r>
              <a:rPr lang="en-CA" sz="2000" i="1" kern="0" dirty="0" smtClean="0">
                <a:solidFill>
                  <a:srgbClr val="003366"/>
                </a:solidFill>
              </a:rPr>
              <a:t>	This resulted in a four-year project whose aim was to investigate and initiate a means of improving information on the flows of recyclable materials in Canada. The focus of the project was the collection of physical data (tonnes of material). It was also proposed to assemble financial details for the main participants in the recycling industry.</a:t>
            </a:r>
            <a:r>
              <a:rPr lang="en-CA" sz="2000" i="1" kern="0" dirty="0" smtClean="0">
                <a:solidFill>
                  <a:srgbClr val="003366"/>
                </a:solidFill>
                <a:latin typeface="+mn-lt"/>
                <a:ea typeface="+mj-ea"/>
                <a:cs typeface="+mj-cs"/>
              </a:rPr>
              <a:t> The pilot work was completed in 2003, but funding was not subsequently pursued to continue the activity.</a:t>
            </a:r>
            <a:endParaRPr lang="en-CA" dirty="0" smtClean="0"/>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CA" sz="1800" b="0" i="0" u="none" strike="noStrike" cap="none" normalizeH="0" baseline="0" smtClean="0">
            <a:ln>
              <a:noFill/>
            </a:ln>
            <a:solidFill>
              <a:srgbClr val="FF0000"/>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CA" sz="1800" b="0" i="0" u="none" strike="noStrike" cap="none" normalizeH="0" baseline="0" smtClean="0">
            <a:ln>
              <a:noFill/>
            </a:ln>
            <a:solidFill>
              <a:srgbClr val="FF0000"/>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DISS-DIFF-Eng Template</Template>
  <TotalTime>40236</TotalTime>
  <Words>348</Words>
  <Application>Microsoft Office PowerPoint</Application>
  <PresentationFormat>On-screen Show (4:3)</PresentationFormat>
  <Paragraphs>116</Paragraphs>
  <Slides>10</Slides>
  <Notes>10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Default Design</vt:lpstr>
      <vt:lpstr>Slide 1</vt:lpstr>
      <vt:lpstr>Main Policy Initiatives linked to SEEA</vt:lpstr>
      <vt:lpstr>Slide 3</vt:lpstr>
      <vt:lpstr>Slide 4</vt:lpstr>
      <vt:lpstr>Slide 5</vt:lpstr>
      <vt:lpstr>Slide 6</vt:lpstr>
      <vt:lpstr>Slide 7</vt:lpstr>
      <vt:lpstr>Slide 8</vt:lpstr>
      <vt:lpstr>Slide 9</vt:lpstr>
      <vt:lpstr>Slide 10</vt:lpstr>
    </vt:vector>
  </TitlesOfParts>
  <Company>STC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Administrator</dc:creator>
  <cp:lastModifiedBy>Joe St.Lawrence</cp:lastModifiedBy>
  <cp:revision>382</cp:revision>
  <dcterms:created xsi:type="dcterms:W3CDTF">2008-07-17T14:58:13Z</dcterms:created>
  <dcterms:modified xsi:type="dcterms:W3CDTF">2014-01-31T18:31:34Z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328266830</vt:i4>
  </property>
  <property fmtid="{D5CDD505-2E9C-101B-9397-08002B2CF9AE}" pid="3" name="_NewReviewCycle">
    <vt:lpwstr/>
  </property>
  <property fmtid="{D5CDD505-2E9C-101B-9397-08002B2CF9AE}" pid="4" name="_EmailSubject">
    <vt:lpwstr>FW: London Group Meeting Update: Draft minutes</vt:lpwstr>
  </property>
  <property fmtid="{D5CDD505-2E9C-101B-9397-08002B2CF9AE}" pid="5" name="_AuthorEmail">
    <vt:lpwstr>Joe.St.Lawrence@a.statcan.gc.ca</vt:lpwstr>
  </property>
  <property fmtid="{D5CDD505-2E9C-101B-9397-08002B2CF9AE}" pid="6" name="_AuthorEmailDisplayName">
    <vt:lpwstr>St. Lawrence, Joe - EASD/DCSE</vt:lpwstr>
  </property>
</Properties>
</file>